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32"/>
  </p:notesMasterIdLst>
  <p:handoutMasterIdLst>
    <p:handoutMasterId r:id="rId33"/>
  </p:handoutMasterIdLst>
  <p:sldIdLst>
    <p:sldId id="256" r:id="rId2"/>
    <p:sldId id="307" r:id="rId3"/>
    <p:sldId id="352" r:id="rId4"/>
    <p:sldId id="354" r:id="rId5"/>
    <p:sldId id="355" r:id="rId6"/>
    <p:sldId id="356" r:id="rId7"/>
    <p:sldId id="357" r:id="rId8"/>
    <p:sldId id="358" r:id="rId9"/>
    <p:sldId id="363" r:id="rId10"/>
    <p:sldId id="359" r:id="rId11"/>
    <p:sldId id="364" r:id="rId12"/>
    <p:sldId id="362" r:id="rId13"/>
    <p:sldId id="365" r:id="rId14"/>
    <p:sldId id="369" r:id="rId15"/>
    <p:sldId id="368" r:id="rId16"/>
    <p:sldId id="366" r:id="rId17"/>
    <p:sldId id="367" r:id="rId18"/>
    <p:sldId id="360" r:id="rId19"/>
    <p:sldId id="316" r:id="rId20"/>
    <p:sldId id="317" r:id="rId21"/>
    <p:sldId id="314" r:id="rId22"/>
    <p:sldId id="315" r:id="rId23"/>
    <p:sldId id="349" r:id="rId24"/>
    <p:sldId id="340" r:id="rId25"/>
    <p:sldId id="350" r:id="rId26"/>
    <p:sldId id="345" r:id="rId27"/>
    <p:sldId id="351" r:id="rId28"/>
    <p:sldId id="347" r:id="rId29"/>
    <p:sldId id="348" r:id="rId30"/>
    <p:sldId id="344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clrMru>
    <a:srgbClr val="B53A41"/>
    <a:srgbClr val="F0F0F0"/>
    <a:srgbClr val="E0E0E0"/>
    <a:srgbClr val="3F80CD"/>
    <a:srgbClr val="FF1B5F"/>
    <a:srgbClr val="89204A"/>
    <a:srgbClr val="771F4C"/>
    <a:srgbClr val="87A6C2"/>
    <a:srgbClr val="BC9BC2"/>
    <a:srgbClr val="BA1C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4" autoAdjust="0"/>
    <p:restoredTop sz="93714" autoAdjust="0"/>
  </p:normalViewPr>
  <p:slideViewPr>
    <p:cSldViewPr snapToGrid="0" snapToObjects="1">
      <p:cViewPr>
        <p:scale>
          <a:sx n="143" d="100"/>
          <a:sy n="143" d="100"/>
        </p:scale>
        <p:origin x="-80" y="17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handoutMaster" Target="handoutMasters/handout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DF8C05-0EB2-7040-8D59-D1BD0A91809D}" type="doc">
      <dgm:prSet loTypeId="urn:microsoft.com/office/officeart/2005/8/layout/cycl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D9312C-EB44-3E40-9160-9CAC395E601F}">
      <dgm:prSet phldrT="[Text]"/>
      <dgm:spPr/>
      <dgm:t>
        <a:bodyPr/>
        <a:lstStyle/>
        <a:p>
          <a:r>
            <a:rPr lang="en-US" dirty="0" smtClean="0"/>
            <a:t>Using pro-forma to Project Revenue Targets</a:t>
          </a:r>
          <a:endParaRPr lang="en-US" dirty="0"/>
        </a:p>
      </dgm:t>
    </dgm:pt>
    <dgm:pt modelId="{1471AD5B-7B3B-324B-BFA8-E95CE3C6A983}" type="parTrans" cxnId="{0FE2BBF3-A4EE-4D4C-BB90-1EF457A6241C}">
      <dgm:prSet/>
      <dgm:spPr/>
      <dgm:t>
        <a:bodyPr/>
        <a:lstStyle/>
        <a:p>
          <a:endParaRPr lang="en-US"/>
        </a:p>
      </dgm:t>
    </dgm:pt>
    <dgm:pt modelId="{B757DC7F-1BBF-3448-8CB6-B8C3982D056B}" type="sibTrans" cxnId="{0FE2BBF3-A4EE-4D4C-BB90-1EF457A6241C}">
      <dgm:prSet/>
      <dgm:spPr/>
      <dgm:t>
        <a:bodyPr/>
        <a:lstStyle/>
        <a:p>
          <a:endParaRPr lang="en-US"/>
        </a:p>
      </dgm:t>
    </dgm:pt>
    <dgm:pt modelId="{3EA1D8DA-8D7D-664B-BD2D-CD96D2462E1B}">
      <dgm:prSet phldrT="[Text]"/>
      <dgm:spPr/>
      <dgm:t>
        <a:bodyPr/>
        <a:lstStyle/>
        <a:p>
          <a:r>
            <a:rPr lang="en-US" dirty="0" smtClean="0"/>
            <a:t>Breakdown Revenue per Segment</a:t>
          </a:r>
          <a:endParaRPr lang="en-US" dirty="0"/>
        </a:p>
      </dgm:t>
    </dgm:pt>
    <dgm:pt modelId="{1340DE1E-21B0-4440-98AF-E77C3D04D862}" type="parTrans" cxnId="{FF4D3500-FC19-E54D-8EE4-E32BA6471E43}">
      <dgm:prSet/>
      <dgm:spPr/>
      <dgm:t>
        <a:bodyPr/>
        <a:lstStyle/>
        <a:p>
          <a:endParaRPr lang="en-US"/>
        </a:p>
      </dgm:t>
    </dgm:pt>
    <dgm:pt modelId="{63745F37-4DCF-0B4E-9911-1B58E6466B10}" type="sibTrans" cxnId="{FF4D3500-FC19-E54D-8EE4-E32BA6471E43}">
      <dgm:prSet/>
      <dgm:spPr/>
      <dgm:t>
        <a:bodyPr/>
        <a:lstStyle/>
        <a:p>
          <a:endParaRPr lang="en-US"/>
        </a:p>
      </dgm:t>
    </dgm:pt>
    <dgm:pt modelId="{F41E9E00-4373-DB4F-AF83-893214C00064}">
      <dgm:prSet phldrT="[Text]"/>
      <dgm:spPr/>
      <dgm:t>
        <a:bodyPr/>
        <a:lstStyle/>
        <a:p>
          <a:r>
            <a:rPr lang="en-US" dirty="0" smtClean="0"/>
            <a:t> Segment Growth Analysis</a:t>
          </a:r>
          <a:endParaRPr lang="en-US" dirty="0"/>
        </a:p>
      </dgm:t>
    </dgm:pt>
    <dgm:pt modelId="{CAA0E7F5-198D-394B-85C8-D7A91766739F}" type="parTrans" cxnId="{FBC34176-4E17-6249-BE3E-90ECAF9C285C}">
      <dgm:prSet/>
      <dgm:spPr/>
      <dgm:t>
        <a:bodyPr/>
        <a:lstStyle/>
        <a:p>
          <a:endParaRPr lang="en-US"/>
        </a:p>
      </dgm:t>
    </dgm:pt>
    <dgm:pt modelId="{B2184E5C-EC2E-8A45-98E7-D6015FE8FC53}" type="sibTrans" cxnId="{FBC34176-4E17-6249-BE3E-90ECAF9C285C}">
      <dgm:prSet/>
      <dgm:spPr/>
      <dgm:t>
        <a:bodyPr/>
        <a:lstStyle/>
        <a:p>
          <a:endParaRPr lang="en-US"/>
        </a:p>
      </dgm:t>
    </dgm:pt>
    <dgm:pt modelId="{E358D588-3BD6-0B41-9319-06F1910AFF9F}">
      <dgm:prSet phldrT="[Text]"/>
      <dgm:spPr/>
      <dgm:t>
        <a:bodyPr/>
        <a:lstStyle/>
        <a:p>
          <a:r>
            <a:rPr lang="en-US" dirty="0" smtClean="0"/>
            <a:t>Create supporting strategies to support growth </a:t>
          </a:r>
          <a:endParaRPr lang="en-US" dirty="0"/>
        </a:p>
      </dgm:t>
    </dgm:pt>
    <dgm:pt modelId="{F4E9494D-E983-B141-AEB4-6081B7B75664}" type="parTrans" cxnId="{C457F1E3-F49D-7046-8783-08957CEFDA90}">
      <dgm:prSet/>
      <dgm:spPr/>
      <dgm:t>
        <a:bodyPr/>
        <a:lstStyle/>
        <a:p>
          <a:endParaRPr lang="en-US"/>
        </a:p>
      </dgm:t>
    </dgm:pt>
    <dgm:pt modelId="{0F6AE9E3-610F-DE4C-B1BE-D93A235DF9D9}" type="sibTrans" cxnId="{C457F1E3-F49D-7046-8783-08957CEFDA90}">
      <dgm:prSet/>
      <dgm:spPr/>
      <dgm:t>
        <a:bodyPr/>
        <a:lstStyle/>
        <a:p>
          <a:endParaRPr lang="en-US"/>
        </a:p>
      </dgm:t>
    </dgm:pt>
    <dgm:pt modelId="{7AF2C360-CE03-594C-A342-421994808033}">
      <dgm:prSet phldrT="[Text]"/>
      <dgm:spPr/>
      <dgm:t>
        <a:bodyPr/>
        <a:lstStyle/>
        <a:p>
          <a:r>
            <a:rPr lang="en-US" dirty="0" smtClean="0"/>
            <a:t>Further drill down within ADR and Occ</a:t>
          </a:r>
          <a:endParaRPr lang="en-US" dirty="0"/>
        </a:p>
      </dgm:t>
    </dgm:pt>
    <dgm:pt modelId="{0789E453-5AA4-C448-9A15-9431C8A3FEAC}" type="parTrans" cxnId="{713502DE-647A-9E43-BF2F-218AB2774FF0}">
      <dgm:prSet/>
      <dgm:spPr/>
      <dgm:t>
        <a:bodyPr/>
        <a:lstStyle/>
        <a:p>
          <a:endParaRPr lang="en-US"/>
        </a:p>
      </dgm:t>
    </dgm:pt>
    <dgm:pt modelId="{11A96F76-6869-614B-AEC0-A4EF01E30BC7}" type="sibTrans" cxnId="{713502DE-647A-9E43-BF2F-218AB2774FF0}">
      <dgm:prSet/>
      <dgm:spPr/>
      <dgm:t>
        <a:bodyPr/>
        <a:lstStyle/>
        <a:p>
          <a:endParaRPr lang="en-US"/>
        </a:p>
      </dgm:t>
    </dgm:pt>
    <dgm:pt modelId="{1598B522-ADC4-614E-831A-71298EDC219C}">
      <dgm:prSet phldrT="[Text]"/>
      <dgm:spPr/>
      <dgm:t>
        <a:bodyPr/>
        <a:lstStyle/>
        <a:p>
          <a:r>
            <a:rPr lang="en-US" dirty="0" smtClean="0"/>
            <a:t>Developing a Optimization Plan </a:t>
          </a:r>
          <a:endParaRPr lang="en-US" dirty="0"/>
        </a:p>
      </dgm:t>
    </dgm:pt>
    <dgm:pt modelId="{BF51F2FB-ADE2-A840-8B73-31B9DFCC86AB}" type="parTrans" cxnId="{02918750-DF1E-E646-A6DF-2DFE4AF52349}">
      <dgm:prSet/>
      <dgm:spPr/>
      <dgm:t>
        <a:bodyPr/>
        <a:lstStyle/>
        <a:p>
          <a:endParaRPr lang="en-US"/>
        </a:p>
      </dgm:t>
    </dgm:pt>
    <dgm:pt modelId="{2DD0D990-BB44-C54C-8196-FDA8D57EE246}" type="sibTrans" cxnId="{02918750-DF1E-E646-A6DF-2DFE4AF52349}">
      <dgm:prSet/>
      <dgm:spPr/>
      <dgm:t>
        <a:bodyPr/>
        <a:lstStyle/>
        <a:p>
          <a:endParaRPr lang="en-US"/>
        </a:p>
      </dgm:t>
    </dgm:pt>
    <dgm:pt modelId="{76F195B5-1BE4-AC46-A876-84AE829576F7}" type="pres">
      <dgm:prSet presAssocID="{BCDF8C05-0EB2-7040-8D59-D1BD0A91809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99EE80-7BBD-F14D-9378-853AF568F582}" type="pres">
      <dgm:prSet presAssocID="{CFD9312C-EB44-3E40-9160-9CAC395E601F}" presName="dummy" presStyleCnt="0"/>
      <dgm:spPr/>
    </dgm:pt>
    <dgm:pt modelId="{EB0E4E35-8767-284D-9AE6-EF8C97F521D6}" type="pres">
      <dgm:prSet presAssocID="{CFD9312C-EB44-3E40-9160-9CAC395E601F}" presName="node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382CC2-DB94-9847-B85E-035390B7C04D}" type="pres">
      <dgm:prSet presAssocID="{B757DC7F-1BBF-3448-8CB6-B8C3982D056B}" presName="sibTrans" presStyleLbl="node1" presStyleIdx="0" presStyleCnt="6"/>
      <dgm:spPr/>
      <dgm:t>
        <a:bodyPr/>
        <a:lstStyle/>
        <a:p>
          <a:endParaRPr lang="en-US"/>
        </a:p>
      </dgm:t>
    </dgm:pt>
    <dgm:pt modelId="{1CC7EC3E-4ABE-6841-84B9-3032AE9F27BC}" type="pres">
      <dgm:prSet presAssocID="{3EA1D8DA-8D7D-664B-BD2D-CD96D2462E1B}" presName="dummy" presStyleCnt="0"/>
      <dgm:spPr/>
    </dgm:pt>
    <dgm:pt modelId="{95EBBF1D-33A5-1D4D-980B-8C4F1507A7ED}" type="pres">
      <dgm:prSet presAssocID="{3EA1D8DA-8D7D-664B-BD2D-CD96D2462E1B}" presName="node" presStyleLbl="revTx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DA69A0-EE27-8E4F-B07A-2DEDFAB40894}" type="pres">
      <dgm:prSet presAssocID="{63745F37-4DCF-0B4E-9911-1B58E6466B10}" presName="sibTrans" presStyleLbl="node1" presStyleIdx="1" presStyleCnt="6"/>
      <dgm:spPr/>
      <dgm:t>
        <a:bodyPr/>
        <a:lstStyle/>
        <a:p>
          <a:endParaRPr lang="en-US"/>
        </a:p>
      </dgm:t>
    </dgm:pt>
    <dgm:pt modelId="{6A96D20B-740F-1E49-B559-704E10B852ED}" type="pres">
      <dgm:prSet presAssocID="{7AF2C360-CE03-594C-A342-421994808033}" presName="dummy" presStyleCnt="0"/>
      <dgm:spPr/>
    </dgm:pt>
    <dgm:pt modelId="{6E40629D-33D5-F345-8E4F-945184B3F8D3}" type="pres">
      <dgm:prSet presAssocID="{7AF2C360-CE03-594C-A342-421994808033}" presName="node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BCC966-F147-434A-A47E-0F47AC197672}" type="pres">
      <dgm:prSet presAssocID="{11A96F76-6869-614B-AEC0-A4EF01E30BC7}" presName="sibTrans" presStyleLbl="node1" presStyleIdx="2" presStyleCnt="6"/>
      <dgm:spPr/>
      <dgm:t>
        <a:bodyPr/>
        <a:lstStyle/>
        <a:p>
          <a:endParaRPr lang="en-US"/>
        </a:p>
      </dgm:t>
    </dgm:pt>
    <dgm:pt modelId="{40199015-851F-1846-BF25-DFE42FAE9102}" type="pres">
      <dgm:prSet presAssocID="{F41E9E00-4373-DB4F-AF83-893214C00064}" presName="dummy" presStyleCnt="0"/>
      <dgm:spPr/>
    </dgm:pt>
    <dgm:pt modelId="{4536AEEC-FAF2-8D41-941C-9578286E11A3}" type="pres">
      <dgm:prSet presAssocID="{F41E9E00-4373-DB4F-AF83-893214C00064}" presName="node" presStyleLbl="revTx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22918A-E3BB-5E4A-B0FC-E9B6D418AD2C}" type="pres">
      <dgm:prSet presAssocID="{B2184E5C-EC2E-8A45-98E7-D6015FE8FC53}" presName="sibTrans" presStyleLbl="node1" presStyleIdx="3" presStyleCnt="6"/>
      <dgm:spPr/>
      <dgm:t>
        <a:bodyPr/>
        <a:lstStyle/>
        <a:p>
          <a:endParaRPr lang="en-US"/>
        </a:p>
      </dgm:t>
    </dgm:pt>
    <dgm:pt modelId="{A36D95ED-A052-8B4E-A441-72BFD63BFD69}" type="pres">
      <dgm:prSet presAssocID="{E358D588-3BD6-0B41-9319-06F1910AFF9F}" presName="dummy" presStyleCnt="0"/>
      <dgm:spPr/>
    </dgm:pt>
    <dgm:pt modelId="{D2E67418-3583-8A43-8ADB-8FDC610F5F01}" type="pres">
      <dgm:prSet presAssocID="{E358D588-3BD6-0B41-9319-06F1910AFF9F}" presName="node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6F8817-F413-4843-8C89-A233980925B9}" type="pres">
      <dgm:prSet presAssocID="{0F6AE9E3-610F-DE4C-B1BE-D93A235DF9D9}" presName="sibTrans" presStyleLbl="node1" presStyleIdx="4" presStyleCnt="6"/>
      <dgm:spPr/>
      <dgm:t>
        <a:bodyPr/>
        <a:lstStyle/>
        <a:p>
          <a:endParaRPr lang="en-US"/>
        </a:p>
      </dgm:t>
    </dgm:pt>
    <dgm:pt modelId="{FB2F11E8-A312-114A-9FCD-B647AEC8BDCA}" type="pres">
      <dgm:prSet presAssocID="{1598B522-ADC4-614E-831A-71298EDC219C}" presName="dummy" presStyleCnt="0"/>
      <dgm:spPr/>
    </dgm:pt>
    <dgm:pt modelId="{1214A8DA-8542-CE41-9AE0-40E849046F30}" type="pres">
      <dgm:prSet presAssocID="{1598B522-ADC4-614E-831A-71298EDC219C}" presName="node" presStyleLbl="revTx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1EED11-26F0-C74E-AD2F-D9F2C3CF137D}" type="pres">
      <dgm:prSet presAssocID="{2DD0D990-BB44-C54C-8196-FDA8D57EE246}" presName="sibTrans" presStyleLbl="node1" presStyleIdx="5" presStyleCnt="6"/>
      <dgm:spPr/>
      <dgm:t>
        <a:bodyPr/>
        <a:lstStyle/>
        <a:p>
          <a:endParaRPr lang="en-US"/>
        </a:p>
      </dgm:t>
    </dgm:pt>
  </dgm:ptLst>
  <dgm:cxnLst>
    <dgm:cxn modelId="{DFA13C70-DFEE-7945-BD13-DC171418B24D}" type="presOf" srcId="{BCDF8C05-0EB2-7040-8D59-D1BD0A91809D}" destId="{76F195B5-1BE4-AC46-A876-84AE829576F7}" srcOrd="0" destOrd="0" presId="urn:microsoft.com/office/officeart/2005/8/layout/cycle1"/>
    <dgm:cxn modelId="{0FE2BBF3-A4EE-4D4C-BB90-1EF457A6241C}" srcId="{BCDF8C05-0EB2-7040-8D59-D1BD0A91809D}" destId="{CFD9312C-EB44-3E40-9160-9CAC395E601F}" srcOrd="0" destOrd="0" parTransId="{1471AD5B-7B3B-324B-BFA8-E95CE3C6A983}" sibTransId="{B757DC7F-1BBF-3448-8CB6-B8C3982D056B}"/>
    <dgm:cxn modelId="{04E9869E-BA2B-0B42-8C25-208EFF7FAD8B}" type="presOf" srcId="{63745F37-4DCF-0B4E-9911-1B58E6466B10}" destId="{D5DA69A0-EE27-8E4F-B07A-2DEDFAB40894}" srcOrd="0" destOrd="0" presId="urn:microsoft.com/office/officeart/2005/8/layout/cycle1"/>
    <dgm:cxn modelId="{FF4D3500-FC19-E54D-8EE4-E32BA6471E43}" srcId="{BCDF8C05-0EB2-7040-8D59-D1BD0A91809D}" destId="{3EA1D8DA-8D7D-664B-BD2D-CD96D2462E1B}" srcOrd="1" destOrd="0" parTransId="{1340DE1E-21B0-4440-98AF-E77C3D04D862}" sibTransId="{63745F37-4DCF-0B4E-9911-1B58E6466B10}"/>
    <dgm:cxn modelId="{EACA1DE2-9A20-9746-8AF5-D83053B7A1E5}" type="presOf" srcId="{1598B522-ADC4-614E-831A-71298EDC219C}" destId="{1214A8DA-8542-CE41-9AE0-40E849046F30}" srcOrd="0" destOrd="0" presId="urn:microsoft.com/office/officeart/2005/8/layout/cycle1"/>
    <dgm:cxn modelId="{713502DE-647A-9E43-BF2F-218AB2774FF0}" srcId="{BCDF8C05-0EB2-7040-8D59-D1BD0A91809D}" destId="{7AF2C360-CE03-594C-A342-421994808033}" srcOrd="2" destOrd="0" parTransId="{0789E453-5AA4-C448-9A15-9431C8A3FEAC}" sibTransId="{11A96F76-6869-614B-AEC0-A4EF01E30BC7}"/>
    <dgm:cxn modelId="{9C34756B-0D0F-504B-AC31-C1CE85C3E538}" type="presOf" srcId="{F41E9E00-4373-DB4F-AF83-893214C00064}" destId="{4536AEEC-FAF2-8D41-941C-9578286E11A3}" srcOrd="0" destOrd="0" presId="urn:microsoft.com/office/officeart/2005/8/layout/cycle1"/>
    <dgm:cxn modelId="{B1676413-8D5D-6B4D-B3DD-DB04895ED6BE}" type="presOf" srcId="{0F6AE9E3-610F-DE4C-B1BE-D93A235DF9D9}" destId="{A46F8817-F413-4843-8C89-A233980925B9}" srcOrd="0" destOrd="0" presId="urn:microsoft.com/office/officeart/2005/8/layout/cycle1"/>
    <dgm:cxn modelId="{C457F1E3-F49D-7046-8783-08957CEFDA90}" srcId="{BCDF8C05-0EB2-7040-8D59-D1BD0A91809D}" destId="{E358D588-3BD6-0B41-9319-06F1910AFF9F}" srcOrd="4" destOrd="0" parTransId="{F4E9494D-E983-B141-AEB4-6081B7B75664}" sibTransId="{0F6AE9E3-610F-DE4C-B1BE-D93A235DF9D9}"/>
    <dgm:cxn modelId="{3FAD1513-C9E4-EB4C-842A-95D91A0AA21A}" type="presOf" srcId="{B757DC7F-1BBF-3448-8CB6-B8C3982D056B}" destId="{4F382CC2-DB94-9847-B85E-035390B7C04D}" srcOrd="0" destOrd="0" presId="urn:microsoft.com/office/officeart/2005/8/layout/cycle1"/>
    <dgm:cxn modelId="{E5FBDE96-F10F-FC44-999F-1985FF860BD9}" type="presOf" srcId="{7AF2C360-CE03-594C-A342-421994808033}" destId="{6E40629D-33D5-F345-8E4F-945184B3F8D3}" srcOrd="0" destOrd="0" presId="urn:microsoft.com/office/officeart/2005/8/layout/cycle1"/>
    <dgm:cxn modelId="{FBC34176-4E17-6249-BE3E-90ECAF9C285C}" srcId="{BCDF8C05-0EB2-7040-8D59-D1BD0A91809D}" destId="{F41E9E00-4373-DB4F-AF83-893214C00064}" srcOrd="3" destOrd="0" parTransId="{CAA0E7F5-198D-394B-85C8-D7A91766739F}" sibTransId="{B2184E5C-EC2E-8A45-98E7-D6015FE8FC53}"/>
    <dgm:cxn modelId="{02918750-DF1E-E646-A6DF-2DFE4AF52349}" srcId="{BCDF8C05-0EB2-7040-8D59-D1BD0A91809D}" destId="{1598B522-ADC4-614E-831A-71298EDC219C}" srcOrd="5" destOrd="0" parTransId="{BF51F2FB-ADE2-A840-8B73-31B9DFCC86AB}" sibTransId="{2DD0D990-BB44-C54C-8196-FDA8D57EE246}"/>
    <dgm:cxn modelId="{5713F8D8-7C70-044B-8FA7-A8F4F8A5B0F2}" type="presOf" srcId="{B2184E5C-EC2E-8A45-98E7-D6015FE8FC53}" destId="{FF22918A-E3BB-5E4A-B0FC-E9B6D418AD2C}" srcOrd="0" destOrd="0" presId="urn:microsoft.com/office/officeart/2005/8/layout/cycle1"/>
    <dgm:cxn modelId="{51B1B943-A776-9B45-B1DA-AB0B32730E02}" type="presOf" srcId="{3EA1D8DA-8D7D-664B-BD2D-CD96D2462E1B}" destId="{95EBBF1D-33A5-1D4D-980B-8C4F1507A7ED}" srcOrd="0" destOrd="0" presId="urn:microsoft.com/office/officeart/2005/8/layout/cycle1"/>
    <dgm:cxn modelId="{05A658A0-1C61-E54D-B3C2-E835052640A0}" type="presOf" srcId="{11A96F76-6869-614B-AEC0-A4EF01E30BC7}" destId="{ADBCC966-F147-434A-A47E-0F47AC197672}" srcOrd="0" destOrd="0" presId="urn:microsoft.com/office/officeart/2005/8/layout/cycle1"/>
    <dgm:cxn modelId="{1E9204F5-217A-4B42-871D-FEF57B4C8597}" type="presOf" srcId="{E358D588-3BD6-0B41-9319-06F1910AFF9F}" destId="{D2E67418-3583-8A43-8ADB-8FDC610F5F01}" srcOrd="0" destOrd="0" presId="urn:microsoft.com/office/officeart/2005/8/layout/cycle1"/>
    <dgm:cxn modelId="{4A41A5BC-3F4E-914F-A83A-8D5B07185E03}" type="presOf" srcId="{CFD9312C-EB44-3E40-9160-9CAC395E601F}" destId="{EB0E4E35-8767-284D-9AE6-EF8C97F521D6}" srcOrd="0" destOrd="0" presId="urn:microsoft.com/office/officeart/2005/8/layout/cycle1"/>
    <dgm:cxn modelId="{202B8FDA-7910-8148-9EBA-1DFC5C1E9DDA}" type="presOf" srcId="{2DD0D990-BB44-C54C-8196-FDA8D57EE246}" destId="{621EED11-26F0-C74E-AD2F-D9F2C3CF137D}" srcOrd="0" destOrd="0" presId="urn:microsoft.com/office/officeart/2005/8/layout/cycle1"/>
    <dgm:cxn modelId="{63446BDD-FDB4-AB4F-8DDC-0683BE9F66CE}" type="presParOf" srcId="{76F195B5-1BE4-AC46-A876-84AE829576F7}" destId="{A799EE80-7BBD-F14D-9378-853AF568F582}" srcOrd="0" destOrd="0" presId="urn:microsoft.com/office/officeart/2005/8/layout/cycle1"/>
    <dgm:cxn modelId="{C13C519B-2B30-784D-B394-9377D481B0CE}" type="presParOf" srcId="{76F195B5-1BE4-AC46-A876-84AE829576F7}" destId="{EB0E4E35-8767-284D-9AE6-EF8C97F521D6}" srcOrd="1" destOrd="0" presId="urn:microsoft.com/office/officeart/2005/8/layout/cycle1"/>
    <dgm:cxn modelId="{AE8F40F5-1FF0-7045-9C53-92BD04682724}" type="presParOf" srcId="{76F195B5-1BE4-AC46-A876-84AE829576F7}" destId="{4F382CC2-DB94-9847-B85E-035390B7C04D}" srcOrd="2" destOrd="0" presId="urn:microsoft.com/office/officeart/2005/8/layout/cycle1"/>
    <dgm:cxn modelId="{BF30C587-BE87-B348-A383-4758BCC9C248}" type="presParOf" srcId="{76F195B5-1BE4-AC46-A876-84AE829576F7}" destId="{1CC7EC3E-4ABE-6841-84B9-3032AE9F27BC}" srcOrd="3" destOrd="0" presId="urn:microsoft.com/office/officeart/2005/8/layout/cycle1"/>
    <dgm:cxn modelId="{87666993-44BD-5843-B296-6A4D0E599FB4}" type="presParOf" srcId="{76F195B5-1BE4-AC46-A876-84AE829576F7}" destId="{95EBBF1D-33A5-1D4D-980B-8C4F1507A7ED}" srcOrd="4" destOrd="0" presId="urn:microsoft.com/office/officeart/2005/8/layout/cycle1"/>
    <dgm:cxn modelId="{FBBE0FA8-B40C-FA49-9587-E8912C3AB1C2}" type="presParOf" srcId="{76F195B5-1BE4-AC46-A876-84AE829576F7}" destId="{D5DA69A0-EE27-8E4F-B07A-2DEDFAB40894}" srcOrd="5" destOrd="0" presId="urn:microsoft.com/office/officeart/2005/8/layout/cycle1"/>
    <dgm:cxn modelId="{86283777-E2B1-4F4D-BA01-B51168A30C92}" type="presParOf" srcId="{76F195B5-1BE4-AC46-A876-84AE829576F7}" destId="{6A96D20B-740F-1E49-B559-704E10B852ED}" srcOrd="6" destOrd="0" presId="urn:microsoft.com/office/officeart/2005/8/layout/cycle1"/>
    <dgm:cxn modelId="{1465CD12-83AD-984F-8573-2C1EDEEDE98E}" type="presParOf" srcId="{76F195B5-1BE4-AC46-A876-84AE829576F7}" destId="{6E40629D-33D5-F345-8E4F-945184B3F8D3}" srcOrd="7" destOrd="0" presId="urn:microsoft.com/office/officeart/2005/8/layout/cycle1"/>
    <dgm:cxn modelId="{2067B1C9-A14F-8042-8620-61F2D29D3195}" type="presParOf" srcId="{76F195B5-1BE4-AC46-A876-84AE829576F7}" destId="{ADBCC966-F147-434A-A47E-0F47AC197672}" srcOrd="8" destOrd="0" presId="urn:microsoft.com/office/officeart/2005/8/layout/cycle1"/>
    <dgm:cxn modelId="{DFDFF1A4-7BD9-3042-9557-12C0D858027A}" type="presParOf" srcId="{76F195B5-1BE4-AC46-A876-84AE829576F7}" destId="{40199015-851F-1846-BF25-DFE42FAE9102}" srcOrd="9" destOrd="0" presId="urn:microsoft.com/office/officeart/2005/8/layout/cycle1"/>
    <dgm:cxn modelId="{725FDF05-7297-DB4A-AC12-C8D4E453D3A5}" type="presParOf" srcId="{76F195B5-1BE4-AC46-A876-84AE829576F7}" destId="{4536AEEC-FAF2-8D41-941C-9578286E11A3}" srcOrd="10" destOrd="0" presId="urn:microsoft.com/office/officeart/2005/8/layout/cycle1"/>
    <dgm:cxn modelId="{E7A0191E-6756-6B44-9FC4-D1E843BF6233}" type="presParOf" srcId="{76F195B5-1BE4-AC46-A876-84AE829576F7}" destId="{FF22918A-E3BB-5E4A-B0FC-E9B6D418AD2C}" srcOrd="11" destOrd="0" presId="urn:microsoft.com/office/officeart/2005/8/layout/cycle1"/>
    <dgm:cxn modelId="{2586F9FC-1040-EF47-84E4-5E93F16C7841}" type="presParOf" srcId="{76F195B5-1BE4-AC46-A876-84AE829576F7}" destId="{A36D95ED-A052-8B4E-A441-72BFD63BFD69}" srcOrd="12" destOrd="0" presId="urn:microsoft.com/office/officeart/2005/8/layout/cycle1"/>
    <dgm:cxn modelId="{67761EE4-3552-9348-B637-C9E5ECD44FDA}" type="presParOf" srcId="{76F195B5-1BE4-AC46-A876-84AE829576F7}" destId="{D2E67418-3583-8A43-8ADB-8FDC610F5F01}" srcOrd="13" destOrd="0" presId="urn:microsoft.com/office/officeart/2005/8/layout/cycle1"/>
    <dgm:cxn modelId="{912AF204-7897-6C47-8B00-375876C5E60B}" type="presParOf" srcId="{76F195B5-1BE4-AC46-A876-84AE829576F7}" destId="{A46F8817-F413-4843-8C89-A233980925B9}" srcOrd="14" destOrd="0" presId="urn:microsoft.com/office/officeart/2005/8/layout/cycle1"/>
    <dgm:cxn modelId="{03748F5C-B63A-EF4C-AA2D-FFB4E613E528}" type="presParOf" srcId="{76F195B5-1BE4-AC46-A876-84AE829576F7}" destId="{FB2F11E8-A312-114A-9FCD-B647AEC8BDCA}" srcOrd="15" destOrd="0" presId="urn:microsoft.com/office/officeart/2005/8/layout/cycle1"/>
    <dgm:cxn modelId="{21359D6B-B75F-0545-9C48-FEBBF6EABC28}" type="presParOf" srcId="{76F195B5-1BE4-AC46-A876-84AE829576F7}" destId="{1214A8DA-8542-CE41-9AE0-40E849046F30}" srcOrd="16" destOrd="0" presId="urn:microsoft.com/office/officeart/2005/8/layout/cycle1"/>
    <dgm:cxn modelId="{98B8B92B-6304-B14E-A2AE-C29B1F2796E8}" type="presParOf" srcId="{76F195B5-1BE4-AC46-A876-84AE829576F7}" destId="{621EED11-26F0-C74E-AD2F-D9F2C3CF137D}" srcOrd="17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7EFA61-A806-3C43-8792-7A26AF5D883A}" type="doc">
      <dgm:prSet loTypeId="urn:microsoft.com/office/officeart/2005/8/layout/chevron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4136350-F534-5146-B215-E6BEDB3C120E}">
      <dgm:prSet phldrT="[Text]" custT="1"/>
      <dgm:spPr>
        <a:solidFill>
          <a:schemeClr val="bg1">
            <a:lumMod val="85000"/>
          </a:schemeClr>
        </a:solidFill>
        <a:ln w="19050" cmpd="sng">
          <a:solidFill>
            <a:srgbClr val="BA1C7F"/>
          </a:solidFill>
        </a:ln>
      </dgm:spPr>
      <dgm:t>
        <a:bodyPr/>
        <a:lstStyle/>
        <a:p>
          <a:endParaRPr lang="en-US" sz="1200" b="0" dirty="0" smtClean="0">
            <a:solidFill>
              <a:schemeClr val="tx1"/>
            </a:solidFill>
            <a:latin typeface="Franklin Gothic Book"/>
            <a:cs typeface="Franklin Gothic Book"/>
          </a:endParaRPr>
        </a:p>
        <a:p>
          <a:r>
            <a:rPr lang="en-US" sz="1200" b="0" dirty="0" smtClean="0">
              <a:solidFill>
                <a:schemeClr val="tx1"/>
              </a:solidFill>
              <a:latin typeface="Franklin Gothic Book"/>
              <a:cs typeface="Franklin Gothic Book"/>
            </a:rPr>
            <a:t>Optimizing and Activating Revenue Channels</a:t>
          </a:r>
          <a:endParaRPr lang="en-US" sz="1200" b="0" dirty="0">
            <a:solidFill>
              <a:schemeClr val="tx1"/>
            </a:solidFill>
            <a:latin typeface="Franklin Gothic Book"/>
            <a:cs typeface="Franklin Gothic Book"/>
          </a:endParaRPr>
        </a:p>
      </dgm:t>
    </dgm:pt>
    <dgm:pt modelId="{7A94F6EE-EF8B-5645-9FF3-99FA805A0CC9}" type="parTrans" cxnId="{FF3BD005-315A-5143-A5A8-40DE96D247AB}">
      <dgm:prSet/>
      <dgm:spPr/>
      <dgm:t>
        <a:bodyPr/>
        <a:lstStyle/>
        <a:p>
          <a:endParaRPr lang="en-US"/>
        </a:p>
      </dgm:t>
    </dgm:pt>
    <dgm:pt modelId="{22F4BBEB-ED66-9B47-9803-1BFD2CB92993}" type="sibTrans" cxnId="{FF3BD005-315A-5143-A5A8-40DE96D247AB}">
      <dgm:prSet/>
      <dgm:spPr/>
      <dgm:t>
        <a:bodyPr/>
        <a:lstStyle/>
        <a:p>
          <a:endParaRPr lang="en-US"/>
        </a:p>
      </dgm:t>
    </dgm:pt>
    <dgm:pt modelId="{1005AB97-3E11-FE44-9365-4079303D8E29}">
      <dgm:prSet phldrT="[Text]" custT="1"/>
      <dgm:spPr>
        <a:solidFill>
          <a:schemeClr val="bg1">
            <a:lumMod val="85000"/>
          </a:schemeClr>
        </a:solidFill>
        <a:ln w="19050" cmpd="sng">
          <a:solidFill>
            <a:srgbClr val="BA1C7F"/>
          </a:solidFill>
        </a:ln>
      </dgm:spPr>
      <dgm:t>
        <a:bodyPr/>
        <a:lstStyle/>
        <a:p>
          <a:r>
            <a:rPr lang="en-US" sz="1200" dirty="0" smtClean="0">
              <a:solidFill>
                <a:srgbClr val="000000"/>
              </a:solidFill>
              <a:latin typeface="Franklin Gothic Book"/>
              <a:cs typeface="Franklin Gothic Book"/>
            </a:rPr>
            <a:t>Accelerating Revenue</a:t>
          </a:r>
          <a:endParaRPr lang="en-US" sz="1200" dirty="0">
            <a:solidFill>
              <a:srgbClr val="000000"/>
            </a:solidFill>
            <a:latin typeface="Franklin Gothic Book"/>
            <a:cs typeface="Franklin Gothic Book"/>
          </a:endParaRPr>
        </a:p>
      </dgm:t>
    </dgm:pt>
    <dgm:pt modelId="{7B1B4720-90AF-B64C-BCEC-B4B76D6C055D}" type="parTrans" cxnId="{F080F913-7F6C-EC4D-9145-23C91E27668B}">
      <dgm:prSet/>
      <dgm:spPr/>
      <dgm:t>
        <a:bodyPr/>
        <a:lstStyle/>
        <a:p>
          <a:endParaRPr lang="en-US"/>
        </a:p>
      </dgm:t>
    </dgm:pt>
    <dgm:pt modelId="{18089139-8727-D944-880C-5D3EF8814F17}" type="sibTrans" cxnId="{F080F913-7F6C-EC4D-9145-23C91E27668B}">
      <dgm:prSet/>
      <dgm:spPr/>
      <dgm:t>
        <a:bodyPr/>
        <a:lstStyle/>
        <a:p>
          <a:endParaRPr lang="en-US"/>
        </a:p>
      </dgm:t>
    </dgm:pt>
    <dgm:pt modelId="{AF061D31-A685-EA4B-B4C3-E9338D48077A}">
      <dgm:prSet phldrT="[Text]" custT="1"/>
      <dgm:spPr>
        <a:solidFill>
          <a:schemeClr val="bg1">
            <a:lumMod val="85000"/>
          </a:schemeClr>
        </a:solidFill>
        <a:ln w="19050" cmpd="sng">
          <a:solidFill>
            <a:srgbClr val="BA1C7F"/>
          </a:solidFill>
        </a:ln>
      </dgm:spPr>
      <dgm:t>
        <a:bodyPr/>
        <a:lstStyle/>
        <a:p>
          <a:r>
            <a:rPr lang="en-US" sz="1200" dirty="0" smtClean="0">
              <a:solidFill>
                <a:srgbClr val="000000"/>
              </a:solidFill>
              <a:latin typeface="Franklin Gothic Book"/>
              <a:cs typeface="Franklin Gothic Book"/>
            </a:rPr>
            <a:t>Engaging Customers and Clients </a:t>
          </a:r>
          <a:endParaRPr lang="en-US" sz="1200" dirty="0">
            <a:solidFill>
              <a:srgbClr val="000000"/>
            </a:solidFill>
            <a:latin typeface="Franklin Gothic Book"/>
            <a:cs typeface="Franklin Gothic Book"/>
          </a:endParaRPr>
        </a:p>
      </dgm:t>
    </dgm:pt>
    <dgm:pt modelId="{47AE118D-ED79-8548-8FB2-04D5638F2738}" type="parTrans" cxnId="{C360AABA-FB2E-6140-9FE6-1A9C4DCB4769}">
      <dgm:prSet/>
      <dgm:spPr/>
      <dgm:t>
        <a:bodyPr/>
        <a:lstStyle/>
        <a:p>
          <a:endParaRPr lang="en-US"/>
        </a:p>
      </dgm:t>
    </dgm:pt>
    <dgm:pt modelId="{29F9FF16-77ED-4F44-AE09-EF2142F1BEB4}" type="sibTrans" cxnId="{C360AABA-FB2E-6140-9FE6-1A9C4DCB4769}">
      <dgm:prSet/>
      <dgm:spPr/>
      <dgm:t>
        <a:bodyPr/>
        <a:lstStyle/>
        <a:p>
          <a:endParaRPr lang="en-US"/>
        </a:p>
      </dgm:t>
    </dgm:pt>
    <dgm:pt modelId="{F1455EAB-885C-2F45-AAD5-19FD98C3CF91}">
      <dgm:prSet phldrT="[Text]" custT="1"/>
      <dgm:spPr>
        <a:ln w="12700" cmpd="sng">
          <a:solidFill>
            <a:srgbClr val="89204A"/>
          </a:solidFill>
        </a:ln>
      </dgm:spPr>
      <dgm:t>
        <a:bodyPr/>
        <a:lstStyle/>
        <a:p>
          <a:r>
            <a:rPr lang="en-US" sz="1800" dirty="0" smtClean="0">
              <a:latin typeface="Franklin Gothic Book"/>
              <a:cs typeface="Franklin Gothic Book"/>
            </a:rPr>
            <a:t>Sales Process: Then and now</a:t>
          </a:r>
          <a:endParaRPr lang="en-US" sz="1800" dirty="0">
            <a:latin typeface="Franklin Gothic Book"/>
            <a:cs typeface="Franklin Gothic Book"/>
          </a:endParaRPr>
        </a:p>
      </dgm:t>
    </dgm:pt>
    <dgm:pt modelId="{E326A3BA-74D3-D248-88A3-B88C43E10485}" type="parTrans" cxnId="{BBD79865-0791-734F-A9AC-3EB5BF568098}">
      <dgm:prSet/>
      <dgm:spPr/>
      <dgm:t>
        <a:bodyPr/>
        <a:lstStyle/>
        <a:p>
          <a:endParaRPr lang="en-US"/>
        </a:p>
      </dgm:t>
    </dgm:pt>
    <dgm:pt modelId="{824DBBE5-D44B-8A41-8FB1-F28D862836FD}" type="sibTrans" cxnId="{BBD79865-0791-734F-A9AC-3EB5BF568098}">
      <dgm:prSet/>
      <dgm:spPr/>
      <dgm:t>
        <a:bodyPr/>
        <a:lstStyle/>
        <a:p>
          <a:endParaRPr lang="en-US"/>
        </a:p>
      </dgm:t>
    </dgm:pt>
    <dgm:pt modelId="{B8EC4ADD-C904-9C46-A83A-B3221F65F17A}">
      <dgm:prSet phldrT="[Text]" custT="1"/>
      <dgm:spPr>
        <a:ln w="12700" cmpd="sng">
          <a:solidFill>
            <a:srgbClr val="89204A"/>
          </a:solidFill>
        </a:ln>
      </dgm:spPr>
      <dgm:t>
        <a:bodyPr/>
        <a:lstStyle/>
        <a:p>
          <a:r>
            <a:rPr lang="en-US" sz="1800" dirty="0" smtClean="0">
              <a:latin typeface="Franklin Gothic Book"/>
              <a:cs typeface="Franklin Gothic Book"/>
            </a:rPr>
            <a:t>Understanding the most profitable customer</a:t>
          </a:r>
          <a:endParaRPr lang="en-US" sz="1800" dirty="0">
            <a:latin typeface="Franklin Gothic Book"/>
            <a:cs typeface="Franklin Gothic Book"/>
          </a:endParaRPr>
        </a:p>
      </dgm:t>
    </dgm:pt>
    <dgm:pt modelId="{72943702-E273-CC43-8049-5B9940BF8A9A}" type="parTrans" cxnId="{1941FA8A-067F-A945-8F21-AA5A7BCB532C}">
      <dgm:prSet/>
      <dgm:spPr/>
      <dgm:t>
        <a:bodyPr/>
        <a:lstStyle/>
        <a:p>
          <a:endParaRPr lang="en-US"/>
        </a:p>
      </dgm:t>
    </dgm:pt>
    <dgm:pt modelId="{BE4A390C-E62D-6640-9048-856318AB80F8}" type="sibTrans" cxnId="{1941FA8A-067F-A945-8F21-AA5A7BCB532C}">
      <dgm:prSet/>
      <dgm:spPr/>
      <dgm:t>
        <a:bodyPr/>
        <a:lstStyle/>
        <a:p>
          <a:endParaRPr lang="en-US"/>
        </a:p>
      </dgm:t>
    </dgm:pt>
    <dgm:pt modelId="{9564F4E0-307F-3347-BD92-F82F9AB56254}">
      <dgm:prSet custT="1"/>
      <dgm:spPr>
        <a:ln w="12700" cmpd="sng">
          <a:solidFill>
            <a:srgbClr val="89204A"/>
          </a:solidFill>
        </a:ln>
      </dgm:spPr>
      <dgm:t>
        <a:bodyPr/>
        <a:lstStyle/>
        <a:p>
          <a:r>
            <a:rPr lang="en-US" sz="1800" dirty="0" smtClean="0">
              <a:latin typeface="Franklin Gothic Book"/>
              <a:cs typeface="Franklin Gothic Book"/>
            </a:rPr>
            <a:t>“Red Sweater” Philosophy </a:t>
          </a:r>
          <a:endParaRPr lang="en-US" sz="1800" dirty="0">
            <a:latin typeface="Franklin Gothic Book"/>
            <a:cs typeface="Franklin Gothic Book"/>
          </a:endParaRPr>
        </a:p>
      </dgm:t>
    </dgm:pt>
    <dgm:pt modelId="{93A1BFD8-0A4E-0D4D-9B87-D1C321A9E9F6}" type="parTrans" cxnId="{1E10F215-7EBC-9C44-89CE-50AB8A673791}">
      <dgm:prSet/>
      <dgm:spPr/>
      <dgm:t>
        <a:bodyPr/>
        <a:lstStyle/>
        <a:p>
          <a:endParaRPr lang="en-US"/>
        </a:p>
      </dgm:t>
    </dgm:pt>
    <dgm:pt modelId="{7DF39373-D0E6-D54F-A206-3A0A9CF09074}" type="sibTrans" cxnId="{1E10F215-7EBC-9C44-89CE-50AB8A673791}">
      <dgm:prSet/>
      <dgm:spPr/>
      <dgm:t>
        <a:bodyPr/>
        <a:lstStyle/>
        <a:p>
          <a:endParaRPr lang="en-US"/>
        </a:p>
      </dgm:t>
    </dgm:pt>
    <dgm:pt modelId="{026B4A9A-F61E-414F-B9EF-F491A4F83FEE}">
      <dgm:prSet phldrT="[Text]" custT="1"/>
      <dgm:spPr>
        <a:solidFill>
          <a:schemeClr val="bg1">
            <a:lumMod val="85000"/>
          </a:schemeClr>
        </a:solidFill>
        <a:ln w="19050" cmpd="sng">
          <a:solidFill>
            <a:srgbClr val="BA1C7F"/>
          </a:solidFill>
        </a:ln>
      </dgm:spPr>
      <dgm:t>
        <a:bodyPr/>
        <a:lstStyle/>
        <a:p>
          <a:endParaRPr lang="en-US" sz="1200" dirty="0" smtClean="0">
            <a:solidFill>
              <a:srgbClr val="000000"/>
            </a:solidFill>
            <a:latin typeface="Franklin Gothic Book"/>
            <a:cs typeface="Franklin Gothic Book"/>
          </a:endParaRPr>
        </a:p>
        <a:p>
          <a:r>
            <a:rPr lang="en-US" sz="1200" dirty="0" smtClean="0">
              <a:solidFill>
                <a:srgbClr val="000000"/>
              </a:solidFill>
              <a:latin typeface="Franklin Gothic Book"/>
              <a:cs typeface="Franklin Gothic Book"/>
            </a:rPr>
            <a:t>Leading and Managing an Accelerated Revenue Environment</a:t>
          </a:r>
          <a:endParaRPr lang="en-US" sz="1200" dirty="0">
            <a:solidFill>
              <a:srgbClr val="000000"/>
            </a:solidFill>
            <a:latin typeface="Franklin Gothic Book"/>
            <a:cs typeface="Franklin Gothic Book"/>
          </a:endParaRPr>
        </a:p>
      </dgm:t>
    </dgm:pt>
    <dgm:pt modelId="{51C1416D-4AE4-E140-90C6-BFE8049975C4}" type="sibTrans" cxnId="{0B777DB8-C983-4F49-A5A6-8E4166EAB90B}">
      <dgm:prSet/>
      <dgm:spPr/>
      <dgm:t>
        <a:bodyPr/>
        <a:lstStyle/>
        <a:p>
          <a:endParaRPr lang="en-US"/>
        </a:p>
      </dgm:t>
    </dgm:pt>
    <dgm:pt modelId="{583E10EA-B5FF-8C41-9E03-20E9C9C88526}" type="parTrans" cxnId="{0B777DB8-C983-4F49-A5A6-8E4166EAB90B}">
      <dgm:prSet/>
      <dgm:spPr/>
      <dgm:t>
        <a:bodyPr/>
        <a:lstStyle/>
        <a:p>
          <a:endParaRPr lang="en-US"/>
        </a:p>
      </dgm:t>
    </dgm:pt>
    <dgm:pt modelId="{5834857E-5B6E-5045-AF99-191B150066A8}">
      <dgm:prSet phldrT="[Text]" custT="1"/>
      <dgm:spPr>
        <a:ln w="12700" cmpd="sng">
          <a:solidFill>
            <a:srgbClr val="89204A"/>
          </a:solidFill>
        </a:ln>
      </dgm:spPr>
      <dgm:t>
        <a:bodyPr/>
        <a:lstStyle/>
        <a:p>
          <a:r>
            <a:rPr lang="en-US" sz="1800" dirty="0" smtClean="0">
              <a:latin typeface="Franklin Gothic Book"/>
              <a:cs typeface="Franklin Gothic Book"/>
            </a:rPr>
            <a:t>Creating the Optimized Revenue Equation</a:t>
          </a:r>
          <a:endParaRPr lang="en-US" sz="1800" dirty="0">
            <a:latin typeface="Franklin Gothic Book"/>
            <a:cs typeface="Franklin Gothic Book"/>
          </a:endParaRPr>
        </a:p>
      </dgm:t>
    </dgm:pt>
    <dgm:pt modelId="{5B76C374-3AEA-354D-B5A8-4AC5E7D9F4AA}" type="parTrans" cxnId="{F66A94D5-BD46-B540-BA11-AC282360EFC9}">
      <dgm:prSet/>
      <dgm:spPr/>
      <dgm:t>
        <a:bodyPr/>
        <a:lstStyle/>
        <a:p>
          <a:endParaRPr lang="en-US"/>
        </a:p>
      </dgm:t>
    </dgm:pt>
    <dgm:pt modelId="{6A87204E-66D2-7641-B05C-53BB8F2F94E1}" type="sibTrans" cxnId="{F66A94D5-BD46-B540-BA11-AC282360EFC9}">
      <dgm:prSet/>
      <dgm:spPr/>
      <dgm:t>
        <a:bodyPr/>
        <a:lstStyle/>
        <a:p>
          <a:endParaRPr lang="en-US"/>
        </a:p>
      </dgm:t>
    </dgm:pt>
    <dgm:pt modelId="{AAAAA8A5-923A-6343-AC4C-89EA7793C1D9}">
      <dgm:prSet custT="1"/>
      <dgm:spPr>
        <a:ln w="12700" cmpd="sng">
          <a:solidFill>
            <a:srgbClr val="89204A"/>
          </a:solidFill>
        </a:ln>
      </dgm:spPr>
      <dgm:t>
        <a:bodyPr/>
        <a:lstStyle/>
        <a:p>
          <a:r>
            <a:rPr lang="en-US" sz="1800" dirty="0" smtClean="0">
              <a:latin typeface="Franklin Gothic Book"/>
              <a:cs typeface="Franklin Gothic Book"/>
            </a:rPr>
            <a:t>Science to Strategy</a:t>
          </a:r>
          <a:endParaRPr lang="en-US" sz="1800" dirty="0">
            <a:latin typeface="Franklin Gothic Book"/>
            <a:cs typeface="Franklin Gothic Book"/>
          </a:endParaRPr>
        </a:p>
      </dgm:t>
    </dgm:pt>
    <dgm:pt modelId="{5F9C12CC-6FED-714C-ACB0-D9A3948139BA}" type="parTrans" cxnId="{2695F33C-33C0-1049-91AD-C4B33F2FA04E}">
      <dgm:prSet/>
      <dgm:spPr/>
      <dgm:t>
        <a:bodyPr/>
        <a:lstStyle/>
        <a:p>
          <a:endParaRPr lang="en-US"/>
        </a:p>
      </dgm:t>
    </dgm:pt>
    <dgm:pt modelId="{BEA6CCB0-F62C-A642-8ED5-CE15BC9F33BF}" type="sibTrans" cxnId="{2695F33C-33C0-1049-91AD-C4B33F2FA04E}">
      <dgm:prSet/>
      <dgm:spPr/>
      <dgm:t>
        <a:bodyPr/>
        <a:lstStyle/>
        <a:p>
          <a:endParaRPr lang="en-US"/>
        </a:p>
      </dgm:t>
    </dgm:pt>
    <dgm:pt modelId="{897524E9-D4AD-A748-9DCC-43C254A24423}">
      <dgm:prSet custT="1"/>
      <dgm:spPr>
        <a:ln w="12700" cmpd="sng">
          <a:solidFill>
            <a:srgbClr val="89204A"/>
          </a:solidFill>
        </a:ln>
      </dgm:spPr>
      <dgm:t>
        <a:bodyPr/>
        <a:lstStyle/>
        <a:p>
          <a:r>
            <a:rPr lang="en-US" sz="1800" dirty="0" smtClean="0">
              <a:latin typeface="Franklin Gothic Book"/>
              <a:cs typeface="Franklin Gothic Book"/>
            </a:rPr>
            <a:t>Strategy to Execution</a:t>
          </a:r>
          <a:endParaRPr lang="en-US" sz="1800" dirty="0">
            <a:latin typeface="Franklin Gothic Book"/>
            <a:cs typeface="Franklin Gothic Book"/>
          </a:endParaRPr>
        </a:p>
      </dgm:t>
    </dgm:pt>
    <dgm:pt modelId="{CFCE7764-1915-A340-8169-F836ED411B64}" type="parTrans" cxnId="{6E019173-E8A5-8949-9C40-EB5CF1ABEC72}">
      <dgm:prSet/>
      <dgm:spPr/>
      <dgm:t>
        <a:bodyPr/>
        <a:lstStyle/>
        <a:p>
          <a:endParaRPr lang="en-US"/>
        </a:p>
      </dgm:t>
    </dgm:pt>
    <dgm:pt modelId="{BE09505C-64AC-CD43-A012-16928C8360B6}" type="sibTrans" cxnId="{6E019173-E8A5-8949-9C40-EB5CF1ABEC72}">
      <dgm:prSet/>
      <dgm:spPr/>
      <dgm:t>
        <a:bodyPr/>
        <a:lstStyle/>
        <a:p>
          <a:endParaRPr lang="en-US"/>
        </a:p>
      </dgm:t>
    </dgm:pt>
    <dgm:pt modelId="{8FD6E242-8339-2A45-881E-3B3CBD76D46F}">
      <dgm:prSet phldrT="[Text]" custT="1"/>
      <dgm:spPr>
        <a:ln w="12700" cmpd="sng">
          <a:solidFill>
            <a:srgbClr val="89204A"/>
          </a:solidFill>
        </a:ln>
      </dgm:spPr>
      <dgm:t>
        <a:bodyPr/>
        <a:lstStyle/>
        <a:p>
          <a:r>
            <a:rPr lang="en-US" sz="1800" dirty="0" smtClean="0">
              <a:latin typeface="Franklin Gothic Book"/>
              <a:cs typeface="Franklin Gothic Book"/>
            </a:rPr>
            <a:t>Elevating how your team engages with customers and clients</a:t>
          </a:r>
          <a:endParaRPr lang="en-US" sz="1800" dirty="0">
            <a:latin typeface="Franklin Gothic Book"/>
            <a:cs typeface="Franklin Gothic Book"/>
          </a:endParaRPr>
        </a:p>
      </dgm:t>
    </dgm:pt>
    <dgm:pt modelId="{496FF1AC-3BF3-754D-8228-3F77420D5DCF}" type="parTrans" cxnId="{2762E643-72F5-C84D-98AE-D07A39C06404}">
      <dgm:prSet/>
      <dgm:spPr/>
      <dgm:t>
        <a:bodyPr/>
        <a:lstStyle/>
        <a:p>
          <a:endParaRPr lang="en-US"/>
        </a:p>
      </dgm:t>
    </dgm:pt>
    <dgm:pt modelId="{662650A9-17DE-2F41-999B-D7F5768A8D1E}" type="sibTrans" cxnId="{2762E643-72F5-C84D-98AE-D07A39C06404}">
      <dgm:prSet/>
      <dgm:spPr/>
      <dgm:t>
        <a:bodyPr/>
        <a:lstStyle/>
        <a:p>
          <a:endParaRPr lang="en-US"/>
        </a:p>
      </dgm:t>
    </dgm:pt>
    <dgm:pt modelId="{93C9C0AB-BC0D-A140-94A2-BF484948CD00}">
      <dgm:prSet phldrT="[Text]" custT="1"/>
      <dgm:spPr>
        <a:ln w="12700" cmpd="sng">
          <a:solidFill>
            <a:srgbClr val="89204A"/>
          </a:solidFill>
        </a:ln>
      </dgm:spPr>
      <dgm:t>
        <a:bodyPr/>
        <a:lstStyle/>
        <a:p>
          <a:r>
            <a:rPr lang="en-US" sz="1800" dirty="0" smtClean="0">
              <a:latin typeface="Franklin Gothic Book"/>
              <a:cs typeface="Franklin Gothic Book"/>
            </a:rPr>
            <a:t>Why it matters</a:t>
          </a:r>
          <a:endParaRPr lang="en-US" sz="1800" dirty="0">
            <a:latin typeface="Franklin Gothic Book"/>
            <a:cs typeface="Franklin Gothic Book"/>
          </a:endParaRPr>
        </a:p>
      </dgm:t>
    </dgm:pt>
    <dgm:pt modelId="{2B8B4C1E-36D9-2049-A483-5FCF24F9FFE2}" type="parTrans" cxnId="{9413DF8C-A1DD-C84A-9B56-973F9D0AC5C8}">
      <dgm:prSet/>
      <dgm:spPr/>
      <dgm:t>
        <a:bodyPr/>
        <a:lstStyle/>
        <a:p>
          <a:endParaRPr lang="en-US"/>
        </a:p>
      </dgm:t>
    </dgm:pt>
    <dgm:pt modelId="{D25379DE-51C5-2242-AD72-603BFD0B08AD}" type="sibTrans" cxnId="{9413DF8C-A1DD-C84A-9B56-973F9D0AC5C8}">
      <dgm:prSet/>
      <dgm:spPr/>
      <dgm:t>
        <a:bodyPr/>
        <a:lstStyle/>
        <a:p>
          <a:endParaRPr lang="en-US"/>
        </a:p>
      </dgm:t>
    </dgm:pt>
    <dgm:pt modelId="{9F08E4BE-23E9-D64C-930B-CB151BEA2715}">
      <dgm:prSet phldrT="[Text]" custT="1"/>
      <dgm:spPr>
        <a:noFill/>
        <a:ln w="19050" cmpd="sng">
          <a:solidFill>
            <a:srgbClr val="BA1C7F"/>
          </a:solidFill>
        </a:ln>
      </dgm:spPr>
      <dgm:t>
        <a:bodyPr/>
        <a:lstStyle/>
        <a:p>
          <a:r>
            <a:rPr lang="en-US" sz="1800" dirty="0" smtClean="0">
              <a:solidFill>
                <a:srgbClr val="000000"/>
              </a:solidFill>
              <a:latin typeface="Franklin Gothic Book"/>
              <a:cs typeface="Franklin Gothic Book"/>
            </a:rPr>
            <a:t>Revaluating best of class sales within hospitality</a:t>
          </a:r>
          <a:endParaRPr lang="en-US" sz="1800" dirty="0">
            <a:solidFill>
              <a:srgbClr val="000000"/>
            </a:solidFill>
            <a:latin typeface="Franklin Gothic Book"/>
            <a:cs typeface="Franklin Gothic Book"/>
          </a:endParaRPr>
        </a:p>
      </dgm:t>
    </dgm:pt>
    <dgm:pt modelId="{748104F7-E00B-5847-A78B-8B5C3A8F157A}" type="parTrans" cxnId="{BDAB0BAC-B3D2-644E-A77F-B19D134CEA8F}">
      <dgm:prSet/>
      <dgm:spPr/>
      <dgm:t>
        <a:bodyPr/>
        <a:lstStyle/>
        <a:p>
          <a:endParaRPr lang="en-US"/>
        </a:p>
      </dgm:t>
    </dgm:pt>
    <dgm:pt modelId="{0F8A7258-63F7-024E-B937-807B6D01DA64}" type="sibTrans" cxnId="{BDAB0BAC-B3D2-644E-A77F-B19D134CEA8F}">
      <dgm:prSet/>
      <dgm:spPr/>
      <dgm:t>
        <a:bodyPr/>
        <a:lstStyle/>
        <a:p>
          <a:endParaRPr lang="en-US"/>
        </a:p>
      </dgm:t>
    </dgm:pt>
    <dgm:pt modelId="{F078C9CF-088E-7948-9EE1-D4FE7A00FE03}">
      <dgm:prSet phldrT="[Text]" custT="1"/>
      <dgm:spPr>
        <a:noFill/>
        <a:ln w="19050" cmpd="sng">
          <a:solidFill>
            <a:srgbClr val="BA1C7F"/>
          </a:solidFill>
        </a:ln>
      </dgm:spPr>
      <dgm:t>
        <a:bodyPr/>
        <a:lstStyle/>
        <a:p>
          <a:r>
            <a:rPr lang="en-US" sz="1800" dirty="0" smtClean="0">
              <a:solidFill>
                <a:srgbClr val="000000"/>
              </a:solidFill>
              <a:latin typeface="Franklin Gothic Book"/>
              <a:cs typeface="Franklin Gothic Book"/>
            </a:rPr>
            <a:t>Managing the revenue cycle </a:t>
          </a:r>
          <a:endParaRPr lang="en-US" sz="1800" dirty="0">
            <a:solidFill>
              <a:srgbClr val="000000"/>
            </a:solidFill>
            <a:latin typeface="Franklin Gothic Book"/>
            <a:cs typeface="Franklin Gothic Book"/>
          </a:endParaRPr>
        </a:p>
      </dgm:t>
    </dgm:pt>
    <dgm:pt modelId="{3A5D7E27-1BB7-DB4F-9942-15CD71228099}" type="parTrans" cxnId="{B2B92DDB-85BF-2048-828E-87E293405F9E}">
      <dgm:prSet/>
      <dgm:spPr/>
      <dgm:t>
        <a:bodyPr/>
        <a:lstStyle/>
        <a:p>
          <a:endParaRPr lang="en-US"/>
        </a:p>
      </dgm:t>
    </dgm:pt>
    <dgm:pt modelId="{4952529C-41F1-7B41-A122-A8C035593F6A}" type="sibTrans" cxnId="{B2B92DDB-85BF-2048-828E-87E293405F9E}">
      <dgm:prSet/>
      <dgm:spPr/>
      <dgm:t>
        <a:bodyPr/>
        <a:lstStyle/>
        <a:p>
          <a:endParaRPr lang="en-US"/>
        </a:p>
      </dgm:t>
    </dgm:pt>
    <dgm:pt modelId="{F99C8F9E-F6DE-D149-8E19-AAA3CEE3E619}">
      <dgm:prSet phldrT="[Text]" custT="1"/>
      <dgm:spPr>
        <a:noFill/>
        <a:ln w="19050" cmpd="sng">
          <a:solidFill>
            <a:srgbClr val="BA1C7F"/>
          </a:solidFill>
        </a:ln>
      </dgm:spPr>
      <dgm:t>
        <a:bodyPr/>
        <a:lstStyle/>
        <a:p>
          <a:r>
            <a:rPr lang="en-US" sz="1800" dirty="0" smtClean="0">
              <a:solidFill>
                <a:srgbClr val="000000"/>
              </a:solidFill>
              <a:latin typeface="Franklin Gothic Book"/>
              <a:cs typeface="Franklin Gothic Book"/>
            </a:rPr>
            <a:t>Leading revenue to the best performance</a:t>
          </a:r>
          <a:endParaRPr lang="en-US" sz="1800" dirty="0">
            <a:solidFill>
              <a:srgbClr val="000000"/>
            </a:solidFill>
            <a:latin typeface="Franklin Gothic Book"/>
            <a:cs typeface="Franklin Gothic Book"/>
          </a:endParaRPr>
        </a:p>
      </dgm:t>
    </dgm:pt>
    <dgm:pt modelId="{ECA2160D-7FAE-D548-95F2-8E7A73D08018}" type="parTrans" cxnId="{1BA413F9-11E2-4340-9C1E-989A2FBF6C96}">
      <dgm:prSet/>
      <dgm:spPr/>
      <dgm:t>
        <a:bodyPr/>
        <a:lstStyle/>
        <a:p>
          <a:endParaRPr lang="en-US"/>
        </a:p>
      </dgm:t>
    </dgm:pt>
    <dgm:pt modelId="{CA0B46CB-9150-494C-95FC-C3125B5514CD}" type="sibTrans" cxnId="{1BA413F9-11E2-4340-9C1E-989A2FBF6C96}">
      <dgm:prSet/>
      <dgm:spPr/>
      <dgm:t>
        <a:bodyPr/>
        <a:lstStyle/>
        <a:p>
          <a:endParaRPr lang="en-US"/>
        </a:p>
      </dgm:t>
    </dgm:pt>
    <dgm:pt modelId="{6A70CD90-B04E-6541-9789-B9F7F05E1B7A}">
      <dgm:prSet phldrT="[Text]" custT="1"/>
      <dgm:spPr>
        <a:ln w="12700" cmpd="sng">
          <a:solidFill>
            <a:srgbClr val="89204A"/>
          </a:solidFill>
        </a:ln>
      </dgm:spPr>
      <dgm:t>
        <a:bodyPr/>
        <a:lstStyle/>
        <a:p>
          <a:r>
            <a:rPr lang="en-US" sz="1800" dirty="0" smtClean="0">
              <a:latin typeface="Franklin Gothic Book"/>
              <a:cs typeface="Franklin Gothic Book"/>
            </a:rPr>
            <a:t>“Red Sweater” Philosophy</a:t>
          </a:r>
          <a:endParaRPr lang="en-US" sz="1800" dirty="0">
            <a:latin typeface="Franklin Gothic Book"/>
            <a:cs typeface="Franklin Gothic Book"/>
          </a:endParaRPr>
        </a:p>
      </dgm:t>
    </dgm:pt>
    <dgm:pt modelId="{0F01490B-0A43-F745-8BBC-B28280A6AA83}" type="parTrans" cxnId="{C3ED5E84-8BB3-A84A-9E86-C7F4EA0CBF65}">
      <dgm:prSet/>
      <dgm:spPr/>
    </dgm:pt>
    <dgm:pt modelId="{4E702060-E0EE-5146-B6E0-D92C17A0F65B}" type="sibTrans" cxnId="{C3ED5E84-8BB3-A84A-9E86-C7F4EA0CBF65}">
      <dgm:prSet/>
      <dgm:spPr/>
    </dgm:pt>
    <dgm:pt modelId="{CB4FF0B2-7F87-CB4A-B916-77715C7443EC}" type="pres">
      <dgm:prSet presAssocID="{4F7EFA61-A806-3C43-8792-7A26AF5D883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32D4CE-4172-BA4A-A00E-AFFAB609E38F}" type="pres">
      <dgm:prSet presAssocID="{D4136350-F534-5146-B215-E6BEDB3C120E}" presName="composite" presStyleCnt="0"/>
      <dgm:spPr/>
    </dgm:pt>
    <dgm:pt modelId="{39578EE0-D701-3847-A515-27D38A994B31}" type="pres">
      <dgm:prSet presAssocID="{D4136350-F534-5146-B215-E6BEDB3C120E}" presName="parentText" presStyleLbl="alignNode1" presStyleIdx="0" presStyleCnt="4" custLinFactNeighborY="-46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5A813B-BC64-9F47-A76C-7656AD037D50}" type="pres">
      <dgm:prSet presAssocID="{D4136350-F534-5146-B215-E6BEDB3C120E}" presName="descendantText" presStyleLbl="alignAcc1" presStyleIdx="0" presStyleCnt="4" custLinFactNeighborX="0" custLinFactNeighborY="8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380DE2-EB49-EA40-B4EA-168A292B3450}" type="pres">
      <dgm:prSet presAssocID="{22F4BBEB-ED66-9B47-9803-1BFD2CB92993}" presName="sp" presStyleCnt="0"/>
      <dgm:spPr/>
    </dgm:pt>
    <dgm:pt modelId="{A83B9CBC-2AC4-0D40-944B-FFE5DC8022BE}" type="pres">
      <dgm:prSet presAssocID="{1005AB97-3E11-FE44-9365-4079303D8E29}" presName="composite" presStyleCnt="0"/>
      <dgm:spPr/>
    </dgm:pt>
    <dgm:pt modelId="{7A7516A5-8021-AF48-8DCC-25D3459CA13A}" type="pres">
      <dgm:prSet presAssocID="{1005AB97-3E11-FE44-9365-4079303D8E29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069091-E3B7-164E-A495-4D30C21F9248}" type="pres">
      <dgm:prSet presAssocID="{1005AB97-3E11-FE44-9365-4079303D8E29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2F5CF2-1A4D-494A-8188-26221E4586C5}" type="pres">
      <dgm:prSet presAssocID="{18089139-8727-D944-880C-5D3EF8814F17}" presName="sp" presStyleCnt="0"/>
      <dgm:spPr/>
    </dgm:pt>
    <dgm:pt modelId="{55038117-6996-1F43-9029-BBD3FA069397}" type="pres">
      <dgm:prSet presAssocID="{AF061D31-A685-EA4B-B4C3-E9338D48077A}" presName="composite" presStyleCnt="0"/>
      <dgm:spPr/>
    </dgm:pt>
    <dgm:pt modelId="{61F40B06-4BBA-214D-AD4C-497A9E19FFA9}" type="pres">
      <dgm:prSet presAssocID="{AF061D31-A685-EA4B-B4C3-E9338D48077A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65F237-D381-9945-853E-66FBB413B33D}" type="pres">
      <dgm:prSet presAssocID="{AF061D31-A685-EA4B-B4C3-E9338D48077A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03072B-E2FB-494A-8EAC-708965E9CB86}" type="pres">
      <dgm:prSet presAssocID="{29F9FF16-77ED-4F44-AE09-EF2142F1BEB4}" presName="sp" presStyleCnt="0"/>
      <dgm:spPr/>
    </dgm:pt>
    <dgm:pt modelId="{A646EFEE-FC8F-6B46-A39B-E1EE4302D4E1}" type="pres">
      <dgm:prSet presAssocID="{026B4A9A-F61E-414F-B9EF-F491A4F83FEE}" presName="composite" presStyleCnt="0"/>
      <dgm:spPr/>
    </dgm:pt>
    <dgm:pt modelId="{F1173826-C681-2C44-8524-8B7C80B2F758}" type="pres">
      <dgm:prSet presAssocID="{026B4A9A-F61E-414F-B9EF-F491A4F83FEE}" presName="parentText" presStyleLbl="alignNode1" presStyleIdx="3" presStyleCnt="4" custLinFactNeighborY="46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824A7F-8D3C-F244-AB9C-5DD5199354E0}" type="pres">
      <dgm:prSet presAssocID="{026B4A9A-F61E-414F-B9EF-F491A4F83FEE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BA413F9-11E2-4340-9C1E-989A2FBF6C96}" srcId="{026B4A9A-F61E-414F-B9EF-F491A4F83FEE}" destId="{F99C8F9E-F6DE-D149-8E19-AAA3CEE3E619}" srcOrd="2" destOrd="0" parTransId="{ECA2160D-7FAE-D548-95F2-8E7A73D08018}" sibTransId="{CA0B46CB-9150-494C-95FC-C3125B5514CD}"/>
    <dgm:cxn modelId="{2EC84BFD-A6A3-EE47-8701-BA442E755470}" type="presOf" srcId="{F078C9CF-088E-7948-9EE1-D4FE7A00FE03}" destId="{E3824A7F-8D3C-F244-AB9C-5DD5199354E0}" srcOrd="0" destOrd="1" presId="urn:microsoft.com/office/officeart/2005/8/layout/chevron2"/>
    <dgm:cxn modelId="{1E10F215-7EBC-9C44-89CE-50AB8A673791}" srcId="{1005AB97-3E11-FE44-9365-4079303D8E29}" destId="{9564F4E0-307F-3347-BD92-F82F9AB56254}" srcOrd="0" destOrd="0" parTransId="{93A1BFD8-0A4E-0D4D-9B87-D1C321A9E9F6}" sibTransId="{7DF39373-D0E6-D54F-A206-3A0A9CF09074}"/>
    <dgm:cxn modelId="{F66A94D5-BD46-B540-BA11-AC282360EFC9}" srcId="{D4136350-F534-5146-B215-E6BEDB3C120E}" destId="{5834857E-5B6E-5045-AF99-191B150066A8}" srcOrd="1" destOrd="0" parTransId="{5B76C374-3AEA-354D-B5A8-4AC5E7D9F4AA}" sibTransId="{6A87204E-66D2-7641-B05C-53BB8F2F94E1}"/>
    <dgm:cxn modelId="{C3ED5E84-8BB3-A84A-9E86-C7F4EA0CBF65}" srcId="{D4136350-F534-5146-B215-E6BEDB3C120E}" destId="{6A70CD90-B04E-6541-9789-B9F7F05E1B7A}" srcOrd="2" destOrd="0" parTransId="{0F01490B-0A43-F745-8BBC-B28280A6AA83}" sibTransId="{4E702060-E0EE-5146-B6E0-D92C17A0F65B}"/>
    <dgm:cxn modelId="{957A92CA-6090-2144-BEF6-8E7039E37BA2}" type="presOf" srcId="{9F08E4BE-23E9-D64C-930B-CB151BEA2715}" destId="{E3824A7F-8D3C-F244-AB9C-5DD5199354E0}" srcOrd="0" destOrd="0" presId="urn:microsoft.com/office/officeart/2005/8/layout/chevron2"/>
    <dgm:cxn modelId="{D5C0E870-62FE-7045-8FDE-71E69C92EDDF}" type="presOf" srcId="{1005AB97-3E11-FE44-9365-4079303D8E29}" destId="{7A7516A5-8021-AF48-8DCC-25D3459CA13A}" srcOrd="0" destOrd="0" presId="urn:microsoft.com/office/officeart/2005/8/layout/chevron2"/>
    <dgm:cxn modelId="{2762E643-72F5-C84D-98AE-D07A39C06404}" srcId="{AF061D31-A685-EA4B-B4C3-E9338D48077A}" destId="{8FD6E242-8339-2A45-881E-3B3CBD76D46F}" srcOrd="2" destOrd="0" parTransId="{496FF1AC-3BF3-754D-8228-3F77420D5DCF}" sibTransId="{662650A9-17DE-2F41-999B-D7F5768A8D1E}"/>
    <dgm:cxn modelId="{0B777DB8-C983-4F49-A5A6-8E4166EAB90B}" srcId="{4F7EFA61-A806-3C43-8792-7A26AF5D883A}" destId="{026B4A9A-F61E-414F-B9EF-F491A4F83FEE}" srcOrd="3" destOrd="0" parTransId="{583E10EA-B5FF-8C41-9E03-20E9C9C88526}" sibTransId="{51C1416D-4AE4-E140-90C6-BFE8049975C4}"/>
    <dgm:cxn modelId="{BBD79865-0791-734F-A9AC-3EB5BF568098}" srcId="{AF061D31-A685-EA4B-B4C3-E9338D48077A}" destId="{F1455EAB-885C-2F45-AAD5-19FD98C3CF91}" srcOrd="0" destOrd="0" parTransId="{E326A3BA-74D3-D248-88A3-B88C43E10485}" sibTransId="{824DBBE5-D44B-8A41-8FB1-F28D862836FD}"/>
    <dgm:cxn modelId="{6E019173-E8A5-8949-9C40-EB5CF1ABEC72}" srcId="{1005AB97-3E11-FE44-9365-4079303D8E29}" destId="{897524E9-D4AD-A748-9DCC-43C254A24423}" srcOrd="2" destOrd="0" parTransId="{CFCE7764-1915-A340-8169-F836ED411B64}" sibTransId="{BE09505C-64AC-CD43-A012-16928C8360B6}"/>
    <dgm:cxn modelId="{2695F33C-33C0-1049-91AD-C4B33F2FA04E}" srcId="{1005AB97-3E11-FE44-9365-4079303D8E29}" destId="{AAAAA8A5-923A-6343-AC4C-89EA7793C1D9}" srcOrd="1" destOrd="0" parTransId="{5F9C12CC-6FED-714C-ACB0-D9A3948139BA}" sibTransId="{BEA6CCB0-F62C-A642-8ED5-CE15BC9F33BF}"/>
    <dgm:cxn modelId="{8F04B113-E76E-144A-98DD-2A63DCE96FFE}" type="presOf" srcId="{026B4A9A-F61E-414F-B9EF-F491A4F83FEE}" destId="{F1173826-C681-2C44-8524-8B7C80B2F758}" srcOrd="0" destOrd="0" presId="urn:microsoft.com/office/officeart/2005/8/layout/chevron2"/>
    <dgm:cxn modelId="{F325F6AB-6A9E-7F49-A615-6709B0429E56}" type="presOf" srcId="{D4136350-F534-5146-B215-E6BEDB3C120E}" destId="{39578EE0-D701-3847-A515-27D38A994B31}" srcOrd="0" destOrd="0" presId="urn:microsoft.com/office/officeart/2005/8/layout/chevron2"/>
    <dgm:cxn modelId="{1941FA8A-067F-A945-8F21-AA5A7BCB532C}" srcId="{D4136350-F534-5146-B215-E6BEDB3C120E}" destId="{B8EC4ADD-C904-9C46-A83A-B3221F65F17A}" srcOrd="0" destOrd="0" parTransId="{72943702-E273-CC43-8049-5B9940BF8A9A}" sibTransId="{BE4A390C-E62D-6640-9048-856318AB80F8}"/>
    <dgm:cxn modelId="{F080F913-7F6C-EC4D-9145-23C91E27668B}" srcId="{4F7EFA61-A806-3C43-8792-7A26AF5D883A}" destId="{1005AB97-3E11-FE44-9365-4079303D8E29}" srcOrd="1" destOrd="0" parTransId="{7B1B4720-90AF-B64C-BCEC-B4B76D6C055D}" sibTransId="{18089139-8727-D944-880C-5D3EF8814F17}"/>
    <dgm:cxn modelId="{B2B92DDB-85BF-2048-828E-87E293405F9E}" srcId="{026B4A9A-F61E-414F-B9EF-F491A4F83FEE}" destId="{F078C9CF-088E-7948-9EE1-D4FE7A00FE03}" srcOrd="1" destOrd="0" parTransId="{3A5D7E27-1BB7-DB4F-9942-15CD71228099}" sibTransId="{4952529C-41F1-7B41-A122-A8C035593F6A}"/>
    <dgm:cxn modelId="{E719F9D7-F92E-3448-AFEC-CB0325916D76}" type="presOf" srcId="{5834857E-5B6E-5045-AF99-191B150066A8}" destId="{005A813B-BC64-9F47-A76C-7656AD037D50}" srcOrd="0" destOrd="1" presId="urn:microsoft.com/office/officeart/2005/8/layout/chevron2"/>
    <dgm:cxn modelId="{C046555F-DF5F-584D-A6F0-0E1B5100771E}" type="presOf" srcId="{4F7EFA61-A806-3C43-8792-7A26AF5D883A}" destId="{CB4FF0B2-7F87-CB4A-B916-77715C7443EC}" srcOrd="0" destOrd="0" presId="urn:microsoft.com/office/officeart/2005/8/layout/chevron2"/>
    <dgm:cxn modelId="{A5188F9D-63FE-0A45-BC22-30818B9C5468}" type="presOf" srcId="{6A70CD90-B04E-6541-9789-B9F7F05E1B7A}" destId="{005A813B-BC64-9F47-A76C-7656AD037D50}" srcOrd="0" destOrd="2" presId="urn:microsoft.com/office/officeart/2005/8/layout/chevron2"/>
    <dgm:cxn modelId="{0CC7A717-8B59-A04D-BACA-316752EAC4D8}" type="presOf" srcId="{93C9C0AB-BC0D-A140-94A2-BF484948CD00}" destId="{5565F237-D381-9945-853E-66FBB413B33D}" srcOrd="0" destOrd="1" presId="urn:microsoft.com/office/officeart/2005/8/layout/chevron2"/>
    <dgm:cxn modelId="{9499CD9A-D891-E545-B197-22996E9A6D42}" type="presOf" srcId="{AAAAA8A5-923A-6343-AC4C-89EA7793C1D9}" destId="{9B069091-E3B7-164E-A495-4D30C21F9248}" srcOrd="0" destOrd="1" presId="urn:microsoft.com/office/officeart/2005/8/layout/chevron2"/>
    <dgm:cxn modelId="{BDAB0BAC-B3D2-644E-A77F-B19D134CEA8F}" srcId="{026B4A9A-F61E-414F-B9EF-F491A4F83FEE}" destId="{9F08E4BE-23E9-D64C-930B-CB151BEA2715}" srcOrd="0" destOrd="0" parTransId="{748104F7-E00B-5847-A78B-8B5C3A8F157A}" sibTransId="{0F8A7258-63F7-024E-B937-807B6D01DA64}"/>
    <dgm:cxn modelId="{DCE5D8F9-DD73-2841-A332-2DD7391B8B9F}" type="presOf" srcId="{B8EC4ADD-C904-9C46-A83A-B3221F65F17A}" destId="{005A813B-BC64-9F47-A76C-7656AD037D50}" srcOrd="0" destOrd="0" presId="urn:microsoft.com/office/officeart/2005/8/layout/chevron2"/>
    <dgm:cxn modelId="{A8DF0F45-330F-7E41-B126-2165D4781E7B}" type="presOf" srcId="{8FD6E242-8339-2A45-881E-3B3CBD76D46F}" destId="{5565F237-D381-9945-853E-66FBB413B33D}" srcOrd="0" destOrd="2" presId="urn:microsoft.com/office/officeart/2005/8/layout/chevron2"/>
    <dgm:cxn modelId="{9413DF8C-A1DD-C84A-9B56-973F9D0AC5C8}" srcId="{AF061D31-A685-EA4B-B4C3-E9338D48077A}" destId="{93C9C0AB-BC0D-A140-94A2-BF484948CD00}" srcOrd="1" destOrd="0" parTransId="{2B8B4C1E-36D9-2049-A483-5FCF24F9FFE2}" sibTransId="{D25379DE-51C5-2242-AD72-603BFD0B08AD}"/>
    <dgm:cxn modelId="{22FE3C41-6FC9-8746-BDD7-FD6F3C759F27}" type="presOf" srcId="{AF061D31-A685-EA4B-B4C3-E9338D48077A}" destId="{61F40B06-4BBA-214D-AD4C-497A9E19FFA9}" srcOrd="0" destOrd="0" presId="urn:microsoft.com/office/officeart/2005/8/layout/chevron2"/>
    <dgm:cxn modelId="{4CF6E385-CE20-DA43-A2A2-CF88222EFE49}" type="presOf" srcId="{F1455EAB-885C-2F45-AAD5-19FD98C3CF91}" destId="{5565F237-D381-9945-853E-66FBB413B33D}" srcOrd="0" destOrd="0" presId="urn:microsoft.com/office/officeart/2005/8/layout/chevron2"/>
    <dgm:cxn modelId="{FF3BD005-315A-5143-A5A8-40DE96D247AB}" srcId="{4F7EFA61-A806-3C43-8792-7A26AF5D883A}" destId="{D4136350-F534-5146-B215-E6BEDB3C120E}" srcOrd="0" destOrd="0" parTransId="{7A94F6EE-EF8B-5645-9FF3-99FA805A0CC9}" sibTransId="{22F4BBEB-ED66-9B47-9803-1BFD2CB92993}"/>
    <dgm:cxn modelId="{DC024796-77A8-CD4B-AC2C-7F21F83DAA5C}" type="presOf" srcId="{897524E9-D4AD-A748-9DCC-43C254A24423}" destId="{9B069091-E3B7-164E-A495-4D30C21F9248}" srcOrd="0" destOrd="2" presId="urn:microsoft.com/office/officeart/2005/8/layout/chevron2"/>
    <dgm:cxn modelId="{C360AABA-FB2E-6140-9FE6-1A9C4DCB4769}" srcId="{4F7EFA61-A806-3C43-8792-7A26AF5D883A}" destId="{AF061D31-A685-EA4B-B4C3-E9338D48077A}" srcOrd="2" destOrd="0" parTransId="{47AE118D-ED79-8548-8FB2-04D5638F2738}" sibTransId="{29F9FF16-77ED-4F44-AE09-EF2142F1BEB4}"/>
    <dgm:cxn modelId="{564872B9-0FED-454E-8FCC-1911CC6DA96C}" type="presOf" srcId="{F99C8F9E-F6DE-D149-8E19-AAA3CEE3E619}" destId="{E3824A7F-8D3C-F244-AB9C-5DD5199354E0}" srcOrd="0" destOrd="2" presId="urn:microsoft.com/office/officeart/2005/8/layout/chevron2"/>
    <dgm:cxn modelId="{116CEEA9-FB8D-ED47-AB67-5FB905B1C94C}" type="presOf" srcId="{9564F4E0-307F-3347-BD92-F82F9AB56254}" destId="{9B069091-E3B7-164E-A495-4D30C21F9248}" srcOrd="0" destOrd="0" presId="urn:microsoft.com/office/officeart/2005/8/layout/chevron2"/>
    <dgm:cxn modelId="{EC7282DC-6DA8-5541-AFA5-AA8FD14002C8}" type="presParOf" srcId="{CB4FF0B2-7F87-CB4A-B916-77715C7443EC}" destId="{5632D4CE-4172-BA4A-A00E-AFFAB609E38F}" srcOrd="0" destOrd="0" presId="urn:microsoft.com/office/officeart/2005/8/layout/chevron2"/>
    <dgm:cxn modelId="{D74BE39B-E356-2443-A211-D73E8F52C1FD}" type="presParOf" srcId="{5632D4CE-4172-BA4A-A00E-AFFAB609E38F}" destId="{39578EE0-D701-3847-A515-27D38A994B31}" srcOrd="0" destOrd="0" presId="urn:microsoft.com/office/officeart/2005/8/layout/chevron2"/>
    <dgm:cxn modelId="{8BF6EE67-BC76-9A4E-A2A7-4CC06EC6BE2F}" type="presParOf" srcId="{5632D4CE-4172-BA4A-A00E-AFFAB609E38F}" destId="{005A813B-BC64-9F47-A76C-7656AD037D50}" srcOrd="1" destOrd="0" presId="urn:microsoft.com/office/officeart/2005/8/layout/chevron2"/>
    <dgm:cxn modelId="{F37BCA0B-967E-384D-A59C-8DA7B047D6E8}" type="presParOf" srcId="{CB4FF0B2-7F87-CB4A-B916-77715C7443EC}" destId="{7C380DE2-EB49-EA40-B4EA-168A292B3450}" srcOrd="1" destOrd="0" presId="urn:microsoft.com/office/officeart/2005/8/layout/chevron2"/>
    <dgm:cxn modelId="{9FAD699A-ED70-B346-8F4C-A47C18BE992A}" type="presParOf" srcId="{CB4FF0B2-7F87-CB4A-B916-77715C7443EC}" destId="{A83B9CBC-2AC4-0D40-944B-FFE5DC8022BE}" srcOrd="2" destOrd="0" presId="urn:microsoft.com/office/officeart/2005/8/layout/chevron2"/>
    <dgm:cxn modelId="{D1A62A11-164B-D146-B3D5-01CD3113D40C}" type="presParOf" srcId="{A83B9CBC-2AC4-0D40-944B-FFE5DC8022BE}" destId="{7A7516A5-8021-AF48-8DCC-25D3459CA13A}" srcOrd="0" destOrd="0" presId="urn:microsoft.com/office/officeart/2005/8/layout/chevron2"/>
    <dgm:cxn modelId="{A88924BF-484D-A84D-AECC-B8F8B37AAE0B}" type="presParOf" srcId="{A83B9CBC-2AC4-0D40-944B-FFE5DC8022BE}" destId="{9B069091-E3B7-164E-A495-4D30C21F9248}" srcOrd="1" destOrd="0" presId="urn:microsoft.com/office/officeart/2005/8/layout/chevron2"/>
    <dgm:cxn modelId="{A201D525-8D63-114D-ADBF-B7A81B5A0032}" type="presParOf" srcId="{CB4FF0B2-7F87-CB4A-B916-77715C7443EC}" destId="{532F5CF2-1A4D-494A-8188-26221E4586C5}" srcOrd="3" destOrd="0" presId="urn:microsoft.com/office/officeart/2005/8/layout/chevron2"/>
    <dgm:cxn modelId="{E800A45B-C16C-D14B-BDCB-F2FF5937AF83}" type="presParOf" srcId="{CB4FF0B2-7F87-CB4A-B916-77715C7443EC}" destId="{55038117-6996-1F43-9029-BBD3FA069397}" srcOrd="4" destOrd="0" presId="urn:microsoft.com/office/officeart/2005/8/layout/chevron2"/>
    <dgm:cxn modelId="{B72A6937-D89F-144D-BC21-4CC47A6B19E4}" type="presParOf" srcId="{55038117-6996-1F43-9029-BBD3FA069397}" destId="{61F40B06-4BBA-214D-AD4C-497A9E19FFA9}" srcOrd="0" destOrd="0" presId="urn:microsoft.com/office/officeart/2005/8/layout/chevron2"/>
    <dgm:cxn modelId="{04D72217-F2D1-A247-B97A-58E983C693E1}" type="presParOf" srcId="{55038117-6996-1F43-9029-BBD3FA069397}" destId="{5565F237-D381-9945-853E-66FBB413B33D}" srcOrd="1" destOrd="0" presId="urn:microsoft.com/office/officeart/2005/8/layout/chevron2"/>
    <dgm:cxn modelId="{F0F41126-E17E-D74C-8E9B-857A713FDA57}" type="presParOf" srcId="{CB4FF0B2-7F87-CB4A-B916-77715C7443EC}" destId="{7303072B-E2FB-494A-8EAC-708965E9CB86}" srcOrd="5" destOrd="0" presId="urn:microsoft.com/office/officeart/2005/8/layout/chevron2"/>
    <dgm:cxn modelId="{6708261E-2E21-0F49-9A03-7577A65CA63D}" type="presParOf" srcId="{CB4FF0B2-7F87-CB4A-B916-77715C7443EC}" destId="{A646EFEE-FC8F-6B46-A39B-E1EE4302D4E1}" srcOrd="6" destOrd="0" presId="urn:microsoft.com/office/officeart/2005/8/layout/chevron2"/>
    <dgm:cxn modelId="{74049EE6-3D4A-1B45-87E6-17C1703CBA47}" type="presParOf" srcId="{A646EFEE-FC8F-6B46-A39B-E1EE4302D4E1}" destId="{F1173826-C681-2C44-8524-8B7C80B2F758}" srcOrd="0" destOrd="0" presId="urn:microsoft.com/office/officeart/2005/8/layout/chevron2"/>
    <dgm:cxn modelId="{8D50B032-BE24-A749-959F-364FCA5CCA85}" type="presParOf" srcId="{A646EFEE-FC8F-6B46-A39B-E1EE4302D4E1}" destId="{E3824A7F-8D3C-F244-AB9C-5DD5199354E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0E4E35-8767-284D-9AE6-EF8C97F521D6}">
      <dsp:nvSpPr>
        <dsp:cNvPr id="0" name=""/>
        <dsp:cNvSpPr/>
      </dsp:nvSpPr>
      <dsp:spPr>
        <a:xfrm>
          <a:off x="4941941" y="9535"/>
          <a:ext cx="894257" cy="894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Using pro-forma to Project Revenue Targets</a:t>
          </a:r>
          <a:endParaRPr lang="en-US" sz="1200" kern="1200" dirty="0"/>
        </a:p>
      </dsp:txBody>
      <dsp:txXfrm>
        <a:off x="4941941" y="9535"/>
        <a:ext cx="894257" cy="894257"/>
      </dsp:txXfrm>
    </dsp:sp>
    <dsp:sp modelId="{4F382CC2-DB94-9847-B85E-035390B7C04D}">
      <dsp:nvSpPr>
        <dsp:cNvPr id="0" name=""/>
        <dsp:cNvSpPr/>
      </dsp:nvSpPr>
      <dsp:spPr>
        <a:xfrm>
          <a:off x="2208773" y="572"/>
          <a:ext cx="4366336" cy="4366336"/>
        </a:xfrm>
        <a:prstGeom prst="circularArrow">
          <a:avLst>
            <a:gd name="adj1" fmla="val 3994"/>
            <a:gd name="adj2" fmla="val 250556"/>
            <a:gd name="adj3" fmla="val 20572064"/>
            <a:gd name="adj4" fmla="val 18984182"/>
            <a:gd name="adj5" fmla="val 4659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EBBF1D-33A5-1D4D-980B-8C4F1507A7ED}">
      <dsp:nvSpPr>
        <dsp:cNvPr id="0" name=""/>
        <dsp:cNvSpPr/>
      </dsp:nvSpPr>
      <dsp:spPr>
        <a:xfrm>
          <a:off x="5939069" y="1736612"/>
          <a:ext cx="894257" cy="894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Breakdown Revenue per Segment</a:t>
          </a:r>
          <a:endParaRPr lang="en-US" sz="1200" kern="1200" dirty="0"/>
        </a:p>
      </dsp:txBody>
      <dsp:txXfrm>
        <a:off x="5939069" y="1736612"/>
        <a:ext cx="894257" cy="894257"/>
      </dsp:txXfrm>
    </dsp:sp>
    <dsp:sp modelId="{D5DA69A0-EE27-8E4F-B07A-2DEDFAB40894}">
      <dsp:nvSpPr>
        <dsp:cNvPr id="0" name=""/>
        <dsp:cNvSpPr/>
      </dsp:nvSpPr>
      <dsp:spPr>
        <a:xfrm>
          <a:off x="2208773" y="572"/>
          <a:ext cx="4366336" cy="4366336"/>
        </a:xfrm>
        <a:prstGeom prst="circularArrow">
          <a:avLst>
            <a:gd name="adj1" fmla="val 3994"/>
            <a:gd name="adj2" fmla="val 250556"/>
            <a:gd name="adj3" fmla="val 2365262"/>
            <a:gd name="adj4" fmla="val 777380"/>
            <a:gd name="adj5" fmla="val 4659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E40629D-33D5-F345-8E4F-945184B3F8D3}">
      <dsp:nvSpPr>
        <dsp:cNvPr id="0" name=""/>
        <dsp:cNvSpPr/>
      </dsp:nvSpPr>
      <dsp:spPr>
        <a:xfrm>
          <a:off x="4941941" y="3463688"/>
          <a:ext cx="894257" cy="894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Further drill down within ADR and Occ</a:t>
          </a:r>
          <a:endParaRPr lang="en-US" sz="1200" kern="1200" dirty="0"/>
        </a:p>
      </dsp:txBody>
      <dsp:txXfrm>
        <a:off x="4941941" y="3463688"/>
        <a:ext cx="894257" cy="894257"/>
      </dsp:txXfrm>
    </dsp:sp>
    <dsp:sp modelId="{ADBCC966-F147-434A-A47E-0F47AC197672}">
      <dsp:nvSpPr>
        <dsp:cNvPr id="0" name=""/>
        <dsp:cNvSpPr/>
      </dsp:nvSpPr>
      <dsp:spPr>
        <a:xfrm>
          <a:off x="2208773" y="572"/>
          <a:ext cx="4366336" cy="4366336"/>
        </a:xfrm>
        <a:prstGeom prst="circularArrow">
          <a:avLst>
            <a:gd name="adj1" fmla="val 3994"/>
            <a:gd name="adj2" fmla="val 250556"/>
            <a:gd name="adj3" fmla="val 6109996"/>
            <a:gd name="adj4" fmla="val 4439448"/>
            <a:gd name="adj5" fmla="val 4659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536AEEC-FAF2-8D41-941C-9578286E11A3}">
      <dsp:nvSpPr>
        <dsp:cNvPr id="0" name=""/>
        <dsp:cNvSpPr/>
      </dsp:nvSpPr>
      <dsp:spPr>
        <a:xfrm>
          <a:off x="2947684" y="3463688"/>
          <a:ext cx="894257" cy="894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 Segment Growth Analysis</a:t>
          </a:r>
          <a:endParaRPr lang="en-US" sz="1200" kern="1200" dirty="0"/>
        </a:p>
      </dsp:txBody>
      <dsp:txXfrm>
        <a:off x="2947684" y="3463688"/>
        <a:ext cx="894257" cy="894257"/>
      </dsp:txXfrm>
    </dsp:sp>
    <dsp:sp modelId="{FF22918A-E3BB-5E4A-B0FC-E9B6D418AD2C}">
      <dsp:nvSpPr>
        <dsp:cNvPr id="0" name=""/>
        <dsp:cNvSpPr/>
      </dsp:nvSpPr>
      <dsp:spPr>
        <a:xfrm>
          <a:off x="2208773" y="572"/>
          <a:ext cx="4366336" cy="4366336"/>
        </a:xfrm>
        <a:prstGeom prst="circularArrow">
          <a:avLst>
            <a:gd name="adj1" fmla="val 3994"/>
            <a:gd name="adj2" fmla="val 250556"/>
            <a:gd name="adj3" fmla="val 9772064"/>
            <a:gd name="adj4" fmla="val 8184182"/>
            <a:gd name="adj5" fmla="val 4659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E67418-3583-8A43-8ADB-8FDC610F5F01}">
      <dsp:nvSpPr>
        <dsp:cNvPr id="0" name=""/>
        <dsp:cNvSpPr/>
      </dsp:nvSpPr>
      <dsp:spPr>
        <a:xfrm>
          <a:off x="1950556" y="1736612"/>
          <a:ext cx="894257" cy="894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Create supporting strategies to support growth </a:t>
          </a:r>
          <a:endParaRPr lang="en-US" sz="1200" kern="1200" dirty="0"/>
        </a:p>
      </dsp:txBody>
      <dsp:txXfrm>
        <a:off x="1950556" y="1736612"/>
        <a:ext cx="894257" cy="894257"/>
      </dsp:txXfrm>
    </dsp:sp>
    <dsp:sp modelId="{A46F8817-F413-4843-8C89-A233980925B9}">
      <dsp:nvSpPr>
        <dsp:cNvPr id="0" name=""/>
        <dsp:cNvSpPr/>
      </dsp:nvSpPr>
      <dsp:spPr>
        <a:xfrm>
          <a:off x="2208773" y="572"/>
          <a:ext cx="4366336" cy="4366336"/>
        </a:xfrm>
        <a:prstGeom prst="circularArrow">
          <a:avLst>
            <a:gd name="adj1" fmla="val 3994"/>
            <a:gd name="adj2" fmla="val 250556"/>
            <a:gd name="adj3" fmla="val 13165262"/>
            <a:gd name="adj4" fmla="val 11577380"/>
            <a:gd name="adj5" fmla="val 4659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14A8DA-8542-CE41-9AE0-40E849046F30}">
      <dsp:nvSpPr>
        <dsp:cNvPr id="0" name=""/>
        <dsp:cNvSpPr/>
      </dsp:nvSpPr>
      <dsp:spPr>
        <a:xfrm>
          <a:off x="2947684" y="9535"/>
          <a:ext cx="894257" cy="894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Developing a Optimization Plan </a:t>
          </a:r>
          <a:endParaRPr lang="en-US" sz="1200" kern="1200" dirty="0"/>
        </a:p>
      </dsp:txBody>
      <dsp:txXfrm>
        <a:off x="2947684" y="9535"/>
        <a:ext cx="894257" cy="894257"/>
      </dsp:txXfrm>
    </dsp:sp>
    <dsp:sp modelId="{621EED11-26F0-C74E-AD2F-D9F2C3CF137D}">
      <dsp:nvSpPr>
        <dsp:cNvPr id="0" name=""/>
        <dsp:cNvSpPr/>
      </dsp:nvSpPr>
      <dsp:spPr>
        <a:xfrm>
          <a:off x="2208773" y="572"/>
          <a:ext cx="4366336" cy="4366336"/>
        </a:xfrm>
        <a:prstGeom prst="circularArrow">
          <a:avLst>
            <a:gd name="adj1" fmla="val 3994"/>
            <a:gd name="adj2" fmla="val 250556"/>
            <a:gd name="adj3" fmla="val 16909996"/>
            <a:gd name="adj4" fmla="val 15239448"/>
            <a:gd name="adj5" fmla="val 4659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B8B00-F935-184D-80CA-7895733B20D0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1FA2C-0F2F-1A40-9FC7-4D3BE3EF0F2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402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70DCC-EECA-5045-A891-3C7ED29B474E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204A1-840D-CA41-9990-2FBF1DA0CC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580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204A1-840D-CA41-9990-2FBF1DA0CC2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407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204A1-840D-CA41-9990-2FBF1DA0CC2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604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204A1-840D-CA41-9990-2FBF1DA0CC27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604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204A1-840D-CA41-9990-2FBF1DA0CC27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604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cornerstones are those</a:t>
            </a:r>
            <a:r>
              <a:rPr lang="en-US" baseline="0" dirty="0" smtClean="0"/>
              <a:t> key pillars to revenue effectiveness.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1BDBB-E83C-C243-AFC3-CE484FF8185C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2782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1BDBB-E83C-C243-AFC3-CE484FF8185C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278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1BDBB-E83C-C243-AFC3-CE484FF8185C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2782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C204A1-840D-CA41-9990-2FBF1DA0CC27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604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12/14/15	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32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64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885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ate Burda &amp; Co. - 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kb_PPT-Template-01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914400"/>
            <a:ext cx="9144000" cy="5943600"/>
          </a:xfrm>
          <a:prstGeom prst="rect">
            <a:avLst/>
          </a:prstGeom>
          <a:solidFill>
            <a:srgbClr val="CAC8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AC8C8"/>
              </a:solidFill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0"/>
          </p:nvPr>
        </p:nvSpPr>
        <p:spPr>
          <a:xfrm>
            <a:off x="0" y="914400"/>
            <a:ext cx="9144000" cy="5943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143000" y="228600"/>
            <a:ext cx="7772400" cy="533399"/>
          </a:xfrm>
        </p:spPr>
        <p:txBody>
          <a:bodyPr/>
          <a:lstStyle>
            <a:lvl1pPr algn="r">
              <a:defRPr sz="2100" b="1" baseline="0">
                <a:solidFill>
                  <a:srgbClr val="8A8C8C"/>
                </a:solidFill>
              </a:defRPr>
            </a:lvl1pPr>
          </a:lstStyle>
          <a:p>
            <a:r>
              <a:rPr lang="en-US" dirty="0" smtClean="0"/>
              <a:t>Click to Insert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722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ate Burda &amp; Co. -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kb_PPT-Template-01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914400"/>
            <a:ext cx="9144000" cy="5943600"/>
          </a:xfrm>
          <a:prstGeom prst="rect">
            <a:avLst/>
          </a:prstGeom>
          <a:solidFill>
            <a:srgbClr val="CAC8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AC8C8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371600" y="1676400"/>
            <a:ext cx="7772400" cy="3051175"/>
          </a:xfrm>
        </p:spPr>
        <p:txBody>
          <a:bodyPr/>
          <a:lstStyle>
            <a:lvl1pPr>
              <a:defRPr baseline="0">
                <a:solidFill>
                  <a:srgbClr val="8A8C8C"/>
                </a:solidFill>
              </a:defRPr>
            </a:lvl1pPr>
          </a:lstStyle>
          <a:p>
            <a:r>
              <a:rPr lang="en-US" dirty="0" smtClean="0"/>
              <a:t>Click to </a:t>
            </a:r>
            <a:br>
              <a:rPr lang="en-US" dirty="0" smtClean="0"/>
            </a:br>
            <a:r>
              <a:rPr lang="en-US" dirty="0" smtClean="0"/>
              <a:t>Insert Title</a:t>
            </a:r>
            <a:br>
              <a:rPr lang="en-US" dirty="0" smtClean="0"/>
            </a:br>
            <a:r>
              <a:rPr lang="en-US" dirty="0" smtClean="0"/>
              <a:t>Here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371600" y="5334000"/>
            <a:ext cx="7772400" cy="381000"/>
          </a:xfrm>
        </p:spPr>
        <p:txBody>
          <a:bodyPr anchor="t">
            <a:normAutofit/>
          </a:bodyPr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703001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66964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776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351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441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891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307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11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8F24D-EB19-4AE0-B015-2BEA6D5224F2}" type="datetimeFigureOut">
              <a:rPr lang="en-US" smtClean="0"/>
              <a:t>1/30/17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026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4/18/2016	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(1)</a:t>
            </a:r>
            <a:endParaRPr lang="en-US" dirty="0"/>
          </a:p>
        </p:txBody>
      </p:sp>
      <p:pic>
        <p:nvPicPr>
          <p:cNvPr id="7" name="Picture 6"/>
          <p:cNvPicPr/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46" y="6397270"/>
            <a:ext cx="589198" cy="3242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1073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7" r:id="rId12"/>
    <p:sldLayoutId id="2147483788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microsoft.com/office/2007/relationships/hdphoto" Target="../media/hdphoto1.wdp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png"/><Relationship Id="rId11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hyperlink" Target="mailto:kate@kateburda.com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4865" y="4983892"/>
            <a:ext cx="8400535" cy="1340879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1400" dirty="0" smtClean="0">
                <a:latin typeface="Franklin Gothic Book"/>
                <a:cs typeface="Franklin Gothic Book"/>
              </a:rPr>
              <a:t>			</a:t>
            </a:r>
            <a:endParaRPr lang="is-IS" dirty="0"/>
          </a:p>
        </p:txBody>
      </p:sp>
      <p:sp>
        <p:nvSpPr>
          <p:cNvPr id="6" name="Rectangle 5"/>
          <p:cNvSpPr/>
          <p:nvPr/>
        </p:nvSpPr>
        <p:spPr>
          <a:xfrm>
            <a:off x="514865" y="260865"/>
            <a:ext cx="8400535" cy="336378"/>
          </a:xfrm>
          <a:prstGeom prst="rect">
            <a:avLst/>
          </a:prstGeom>
          <a:solidFill>
            <a:srgbClr val="A0155E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2754"/>
              </a:solidFill>
            </a:endParaRPr>
          </a:p>
        </p:txBody>
      </p:sp>
      <p:pic>
        <p:nvPicPr>
          <p:cNvPr id="9" name="Picture 8" descr="shutterstock_42161080.jp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739"/>
                    </a14:imgEffect>
                    <a14:imgEffect>
                      <a14:saturation sat="174000"/>
                    </a14:imgEffect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64" y="597243"/>
            <a:ext cx="8400535" cy="4386647"/>
          </a:xfrm>
          <a:prstGeom prst="rect">
            <a:avLst/>
          </a:prstGeom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514865" y="3536648"/>
            <a:ext cx="8400535" cy="63246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228600" tIns="45720" rIns="914400" bIns="45720" anchor="ctr" anchorCtr="0" upright="1">
            <a:noAutofit/>
          </a:bodyPr>
          <a:lstStyle/>
          <a:p>
            <a:pPr marL="0" marR="0">
              <a:spcBef>
                <a:spcPts val="600"/>
              </a:spcBef>
              <a:spcAft>
                <a:spcPts val="1200"/>
              </a:spcAft>
            </a:pPr>
            <a:r>
              <a:rPr lang="en-US" sz="2400" dirty="0" smtClean="0">
                <a:solidFill>
                  <a:schemeClr val="bg1"/>
                </a:solidFill>
                <a:latin typeface="Franklin Gothic Book"/>
                <a:ea typeface="ＭＳ 明朝"/>
                <a:cs typeface="Franklin Gothic Book"/>
              </a:rPr>
              <a:t>Optimizing &amp; Activating Revenue Channels</a:t>
            </a:r>
            <a:endParaRPr lang="en-US" sz="2400" dirty="0">
              <a:solidFill>
                <a:schemeClr val="bg1"/>
              </a:solidFill>
              <a:effectLst/>
              <a:latin typeface="Franklin Gothic Book"/>
              <a:ea typeface="ＭＳ 明朝"/>
              <a:cs typeface="Franklin Gothic Book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8649" y="5165973"/>
            <a:ext cx="567165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50" dirty="0">
              <a:solidFill>
                <a:schemeClr val="tx1">
                  <a:lumMod val="65000"/>
                  <a:lumOff val="35000"/>
                </a:schemeClr>
              </a:solidFill>
              <a:latin typeface="Franklin Gothic Book"/>
              <a:cs typeface="Franklin Gothic Book"/>
            </a:endParaRPr>
          </a:p>
          <a:p>
            <a:endParaRPr lang="en-US" sz="1050" dirty="0" smtClean="0">
              <a:solidFill>
                <a:schemeClr val="tx1">
                  <a:lumMod val="65000"/>
                  <a:lumOff val="35000"/>
                </a:schemeClr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83128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660399"/>
          </a:xfrm>
          <a:prstGeom prst="rect">
            <a:avLst/>
          </a:prstGeo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Franklin Gothic Book"/>
                <a:cs typeface="Franklin Gothic Book"/>
              </a:rPr>
              <a:t>And Lastly Occupancy</a:t>
            </a:r>
            <a:endParaRPr lang="en-US" sz="3200" dirty="0">
              <a:latin typeface="Franklin Gothic Book"/>
              <a:cs typeface="Franklin Gothic Book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3376"/>
              </p:ext>
            </p:extLst>
          </p:nvPr>
        </p:nvGraphicFramePr>
        <p:xfrm>
          <a:off x="457200" y="787803"/>
          <a:ext cx="8229601" cy="5265514"/>
        </p:xfrm>
        <a:graphic>
          <a:graphicData uri="http://schemas.openxmlformats.org/drawingml/2006/table">
            <a:tbl>
              <a:tblPr/>
              <a:tblGrid>
                <a:gridCol w="2047919"/>
                <a:gridCol w="739526"/>
                <a:gridCol w="853299"/>
                <a:gridCol w="682640"/>
                <a:gridCol w="682640"/>
                <a:gridCol w="682640"/>
                <a:gridCol w="682640"/>
                <a:gridCol w="549904"/>
                <a:gridCol w="625753"/>
                <a:gridCol w="682640"/>
              </a:tblGrid>
              <a:tr h="37610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Occupied Rooms</a:t>
                      </a:r>
                    </a:p>
                  </a:txBody>
                  <a:tcPr marL="9481" marR="9481" marT="94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2016 % Growth</a:t>
                      </a:r>
                    </a:p>
                  </a:txBody>
                  <a:tcPr marL="9481" marR="9481" marT="94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6107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SEGMENT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Tot-16 %</a:t>
                      </a:r>
                      <a:b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Mix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Tot-15%</a:t>
                      </a:r>
                      <a:b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Mix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900" b="1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Wkdy-16</a:t>
                      </a:r>
                      <a:br>
                        <a:rPr lang="cs-CZ" sz="900" b="1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</a:br>
                      <a:r>
                        <a:rPr lang="cs-CZ" sz="900" b="1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% Mix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900" b="1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Wkdy-15</a:t>
                      </a:r>
                      <a:br>
                        <a:rPr lang="cs-CZ" sz="900" b="1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</a:br>
                      <a:r>
                        <a:rPr lang="cs-CZ" sz="900" b="1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% Mix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Wknd-16</a:t>
                      </a:r>
                      <a:br>
                        <a:rPr lang="en-US" sz="900" b="1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% Mix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Wknd-15</a:t>
                      </a:r>
                      <a:br>
                        <a:rPr lang="en-US" sz="900" b="1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% Mix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Wkdy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Wknd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Best Available Rate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19.9%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18.1%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19.4%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24.1%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26.4%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-7.7%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-6.9%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-9.1%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Corporate National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10.2%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13.6%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12.6%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2.7%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7.8%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7.8%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8.1%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Corporate Local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13.3%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12.6%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17.0%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16.1%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4.9%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4.5%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5.5%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5.3%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7.4%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Consortia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2.4%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2.4%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3.2%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3.2%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0.6%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0.6%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0.5%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-5.5%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Government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4.1%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3.8%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4.7%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4.6%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2.5%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2.1%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6.0%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3.5%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18.2%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FIT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0.8%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0.8%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0.9%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0.8%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13.0%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11.1%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17.0%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Package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0.5%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0.7%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0.7%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1.0%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-24.2%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-25.0%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-22.8%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Discount (Qualified)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9.4%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9.0%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8.0%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7.8%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12.5%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11.8%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3.8%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2.7%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5.5%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Internet - Merchant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10.2%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9.7%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8.0%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7.5%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15.3%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14.6%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5.4%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6.5%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4.1%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Internet - Opaque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4.2%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4.2%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5.6%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4.0%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5.2%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-24.5%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-24.8%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-23.9%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Transient Total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773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79.9%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79.7%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82.3%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81.9%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74.3%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74.6%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0.1%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0.6%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-0.9%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Corporate Meeting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5.3%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5.0%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6.7%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6.3%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2.2%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2.0%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6.2%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5.5%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10.7%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Association/Convention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1.1%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0.9%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1.0%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1.2%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5.8%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16.2%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-12.5%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Government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1.2%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1.1%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1.2%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1.1%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8.2%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6.4%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12.5%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SMERFE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3.9%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3.8%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2.1%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2.0%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7.9%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7.7%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2.3%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2.2%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2.4%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Sports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4.4%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3.8%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2.3%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1.9%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9.2%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8.2%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14.5%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18.2%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12.5%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Tour &amp; Travel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1.1%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1.0%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1.4%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1.4%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2.5%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-1.6%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Group Total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773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17.0%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15.9%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14.3%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13.3%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23.0%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21.5%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7.0%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7.4%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6.4%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Crew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2.7%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4.0%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2.9%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4.2%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2.4%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3.6%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-32.7%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-32.0%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-34.7%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Other/Training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0.5%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0.5%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0.3%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0.2%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5.7%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-0.6%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41.9%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Contract Total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773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3.2%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4.5%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3.4%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4.7%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2.7%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3.8%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-29.0%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-28.5%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-30.5%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</a:tr>
              <a:tr h="205150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Grand Total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3773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-0.1%</a:t>
                      </a:r>
                    </a:p>
                  </a:txBody>
                  <a:tcPr marL="9481" marR="9481" marT="948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1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0.1%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-0.5%</a:t>
                      </a:r>
                    </a:p>
                  </a:txBody>
                  <a:tcPr marL="9481" marR="9481" marT="9481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</a:tr>
            </a:tbl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9144000" cy="660399"/>
          </a:xfrm>
          <a:prstGeom prst="rect">
            <a:avLst/>
          </a:prstGeo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Franklin Gothic Book"/>
                <a:cs typeface="Franklin Gothic Book"/>
              </a:rPr>
              <a:t>Lastly Occupancy</a:t>
            </a:r>
            <a:endParaRPr lang="en-US" sz="3200" dirty="0">
              <a:latin typeface="Franklin Gothic Book"/>
              <a:cs typeface="Franklin Gothic Book"/>
            </a:endParaRPr>
          </a:p>
        </p:txBody>
      </p:sp>
      <p:sp>
        <p:nvSpPr>
          <p:cNvPr id="6" name="Oval 5"/>
          <p:cNvSpPr/>
          <p:nvPr/>
        </p:nvSpPr>
        <p:spPr>
          <a:xfrm>
            <a:off x="2575461" y="2713446"/>
            <a:ext cx="1474230" cy="284177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646509" y="1706496"/>
            <a:ext cx="488449" cy="415953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7459960" y="1681872"/>
            <a:ext cx="488449" cy="298488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6839721" y="2713446"/>
            <a:ext cx="1847080" cy="298488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477772" y="3011934"/>
            <a:ext cx="1642967" cy="566925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2575461" y="1422319"/>
            <a:ext cx="1474230" cy="284177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6839721" y="1422319"/>
            <a:ext cx="1847080" cy="284177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7477722" y="3113071"/>
            <a:ext cx="488449" cy="298488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6839721" y="2072617"/>
            <a:ext cx="488449" cy="298488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2646509" y="2122449"/>
            <a:ext cx="488449" cy="195373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032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660399"/>
          </a:xfrm>
          <a:prstGeom prst="rect">
            <a:avLst/>
          </a:prstGeo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Franklin Gothic Book"/>
                <a:cs typeface="Franklin Gothic Book"/>
              </a:rPr>
              <a:t>A different look</a:t>
            </a:r>
            <a:endParaRPr lang="en-US" sz="3200" dirty="0">
              <a:latin typeface="Franklin Gothic Book"/>
              <a:cs typeface="Franklin Gothic Book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075823"/>
              </p:ext>
            </p:extLst>
          </p:nvPr>
        </p:nvGraphicFramePr>
        <p:xfrm>
          <a:off x="940712" y="1046487"/>
          <a:ext cx="7302265" cy="5100069"/>
        </p:xfrm>
        <a:graphic>
          <a:graphicData uri="http://schemas.openxmlformats.org/drawingml/2006/table">
            <a:tbl>
              <a:tblPr/>
              <a:tblGrid>
                <a:gridCol w="2893350"/>
                <a:gridCol w="1504967"/>
                <a:gridCol w="1451974"/>
                <a:gridCol w="1451974"/>
              </a:tblGrid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1" u="none" strike="noStrike" dirty="0">
                          <a:effectLst/>
                          <a:latin typeface="Arial"/>
                        </a:rPr>
                        <a:t>Actual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1" u="none" strike="noStrike" dirty="0">
                          <a:effectLst/>
                          <a:latin typeface="Arial"/>
                        </a:rPr>
                        <a:t>REVENUE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1" u="none" strike="noStrike" dirty="0">
                          <a:effectLst/>
                          <a:latin typeface="Arial"/>
                        </a:rPr>
                        <a:t>ADR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1" u="none" strike="noStrike" dirty="0">
                          <a:effectLst/>
                          <a:latin typeface="Arial"/>
                        </a:rPr>
                        <a:t>Rooms Sold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Premium Rack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$558,998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$120.37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800" b="0" i="0" u="none" strike="noStrike">
                          <a:effectLst/>
                          <a:latin typeface="Arial"/>
                        </a:rPr>
                        <a:t>4,644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Preferred Negotiated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$624,122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$76.18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800" b="0" i="0" u="none" strike="noStrike">
                          <a:effectLst/>
                          <a:latin typeface="Arial"/>
                        </a:rPr>
                        <a:t>8,193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Consortia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$0.00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Government / Military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$34,739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$132.09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800" b="0" i="0" u="none" strike="noStrike">
                          <a:effectLst/>
                          <a:latin typeface="Arial"/>
                        </a:rPr>
                        <a:t>263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Weekend / Leisure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$114,774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$100.41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800" b="0" i="0" u="none" strike="noStrike">
                          <a:effectLst/>
                          <a:latin typeface="Arial"/>
                        </a:rPr>
                        <a:t>1,143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Qualified Discount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$211,806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$99.11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800" b="0" i="0" u="none" strike="noStrike">
                          <a:effectLst/>
                          <a:latin typeface="Arial"/>
                        </a:rPr>
                        <a:t>2,137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 dirty="0">
                          <a:effectLst/>
                          <a:latin typeface="Arial"/>
                        </a:rPr>
                        <a:t>     Internet - Merchant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$40,169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$87.90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/>
                        </a:rPr>
                        <a:t>457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 dirty="0">
                          <a:effectLst/>
                          <a:latin typeface="Arial"/>
                        </a:rPr>
                        <a:t>     Internet - Opaque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$4,395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$62.79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 dirty="0">
                          <a:effectLst/>
                          <a:latin typeface="Arial"/>
                        </a:rPr>
                        <a:t>     Internet - Bundle/Package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$2,273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$78.36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800" b="0" i="0" u="none" strike="noStrike">
                          <a:effectLst/>
                          <a:latin typeface="Arial"/>
                        </a:rPr>
                        <a:t>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 dirty="0">
                          <a:effectLst/>
                          <a:latin typeface="Arial"/>
                        </a:rPr>
                        <a:t>     Internet - Advance Purchase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$32,100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$90.42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355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 dirty="0">
                          <a:effectLst/>
                          <a:latin typeface="Arial"/>
                        </a:rPr>
                        <a:t>     Internet - Other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$10,557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$76.50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800" b="0" i="0" u="none" strike="noStrike">
                          <a:effectLst/>
                          <a:latin typeface="Arial"/>
                        </a:rPr>
                        <a:t>138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1" u="none" strike="noStrike" dirty="0">
                          <a:effectLst/>
                          <a:latin typeface="Arial"/>
                        </a:rPr>
                        <a:t>Total Transient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effectLst/>
                          <a:latin typeface="Arial"/>
                        </a:rPr>
                        <a:t>$1,667,937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effectLst/>
                          <a:latin typeface="Arial"/>
                        </a:rPr>
                        <a:t>$86.52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800" b="1" i="0" u="none" strike="noStrike">
                          <a:effectLst/>
                          <a:latin typeface="Arial"/>
                        </a:rPr>
                        <a:t>19,278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Group Other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$339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$67.80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Group Corporate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$147,972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$71.73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800" b="0" i="0" u="none" strike="noStrike">
                          <a:effectLst/>
                          <a:latin typeface="Arial"/>
                        </a:rPr>
                        <a:t>2,063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Group SMERFE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$68,033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$84.62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800" b="0" i="0" u="none" strike="noStrike">
                          <a:effectLst/>
                          <a:latin typeface="Arial"/>
                        </a:rPr>
                        <a:t>804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Contract / Crew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$8.00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 dirty="0"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 dirty="0">
                          <a:effectLst/>
                          <a:latin typeface="Arial"/>
                        </a:rPr>
                        <a:t>Total Group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effectLst/>
                          <a:latin typeface="Arial"/>
                        </a:rPr>
                        <a:t>$216,432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effectLst/>
                          <a:latin typeface="Arial"/>
                        </a:rPr>
                        <a:t>$75.07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0" u="none" strike="noStrike" dirty="0">
                          <a:effectLst/>
                          <a:latin typeface="Arial"/>
                        </a:rPr>
                        <a:t>2,883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1" u="none" strike="noStrike" dirty="0">
                          <a:effectLst/>
                          <a:latin typeface="Arial"/>
                        </a:rPr>
                        <a:t>Total Hotel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1" u="none" strike="noStrike" dirty="0">
                          <a:effectLst/>
                          <a:latin typeface="Arial"/>
                        </a:rPr>
                        <a:t>$1,884,369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1" u="none" strike="noStrike" dirty="0">
                          <a:effectLst/>
                          <a:latin typeface="Arial"/>
                        </a:rPr>
                        <a:t>$84.76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1" i="1" u="none" strike="noStrike" dirty="0">
                          <a:effectLst/>
                          <a:latin typeface="Arial"/>
                        </a:rPr>
                        <a:t>22233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sk-SK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1" u="none" strike="noStrike" dirty="0">
                          <a:solidFill>
                            <a:srgbClr val="DD0806"/>
                          </a:solidFill>
                          <a:effectLst/>
                          <a:latin typeface="Arial"/>
                        </a:rPr>
                        <a:t>Variance to Last Year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Premium Rack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$215,717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$0.34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 dirty="0">
                          <a:effectLst/>
                          <a:latin typeface="Arial"/>
                        </a:rPr>
                        <a:t>1,784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Preferred Negotiated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-$183,772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$20.33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800" b="0" i="0" u="none" strike="noStrike">
                          <a:effectLst/>
                          <a:latin typeface="Arial"/>
                        </a:rPr>
                        <a:t>-6,273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Consortia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$0.00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Government / Military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$28,641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$10.13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800" b="0" i="0" u="none" strike="noStrike">
                          <a:effectLst/>
                          <a:latin typeface="Arial"/>
                        </a:rPr>
                        <a:t>213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Weekend / Leisure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-$18,281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$2.94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800" b="0" i="0" u="none" strike="noStrike" dirty="0">
                          <a:effectLst/>
                          <a:latin typeface="Arial"/>
                        </a:rPr>
                        <a:t>-222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Qualified Discount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$50,188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$2.22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469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 dirty="0">
                          <a:effectLst/>
                          <a:latin typeface="Arial"/>
                        </a:rPr>
                        <a:t>     Internet - Merchant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$40,169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$0.00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effectLst/>
                          <a:latin typeface="Arial"/>
                        </a:rPr>
                        <a:t>457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 dirty="0">
                          <a:effectLst/>
                          <a:latin typeface="Arial"/>
                        </a:rPr>
                        <a:t>     Internet - Opaque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$4,395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$0.00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 dirty="0">
                          <a:effectLst/>
                          <a:latin typeface="Arial"/>
                        </a:rPr>
                        <a:t>     Internet - Bundle/Package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$2,273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$0.00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800" b="0" i="0" u="none" strike="noStrike">
                          <a:effectLst/>
                          <a:latin typeface="Arial"/>
                        </a:rPr>
                        <a:t>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 dirty="0">
                          <a:effectLst/>
                          <a:latin typeface="Arial"/>
                        </a:rPr>
                        <a:t>     Internet - Advance Purchase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$32,100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$0.00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355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1" u="none" strike="noStrike" dirty="0">
                          <a:effectLst/>
                          <a:latin typeface="Arial"/>
                        </a:rPr>
                        <a:t>     Internet - Other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$10,557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$9.00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800" b="0" i="0" u="none" strike="noStrike">
                          <a:effectLst/>
                          <a:latin typeface="Arial"/>
                        </a:rPr>
                        <a:t>138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1" u="none" strike="noStrike" dirty="0">
                          <a:effectLst/>
                          <a:latin typeface="Arial"/>
                        </a:rPr>
                        <a:t>Total Transient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effectLst/>
                          <a:latin typeface="Arial"/>
                        </a:rPr>
                        <a:t>$146,595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effectLst/>
                          <a:latin typeface="Arial"/>
                        </a:rPr>
                        <a:t>$17.56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1" i="0" u="none" strike="noStrike" dirty="0">
                          <a:effectLst/>
                          <a:latin typeface="Arial"/>
                        </a:rPr>
                        <a:t>-2,784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Group Other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-$1,314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-$29.44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800" b="0" i="0" u="none" strike="noStrike">
                          <a:effectLst/>
                          <a:latin typeface="Arial"/>
                        </a:rPr>
                        <a:t>-12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Group Corporate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-$82,512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$1.00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800" b="0" i="0" u="none" strike="noStrike" dirty="0">
                          <a:effectLst/>
                          <a:latin typeface="Arial"/>
                        </a:rPr>
                        <a:t>-1,196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Group SMERFE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$53,264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$0.26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800" b="0" i="0" u="none" strike="noStrike">
                          <a:effectLst/>
                          <a:latin typeface="Arial"/>
                        </a:rPr>
                        <a:t>630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Contract / Crew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$0.00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1" u="none" strike="noStrike" dirty="0">
                          <a:effectLst/>
                          <a:latin typeface="Arial"/>
                        </a:rPr>
                        <a:t>Total Group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effectLst/>
                          <a:latin typeface="Arial"/>
                        </a:rPr>
                        <a:t>$0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effectLst/>
                          <a:latin typeface="Arial"/>
                        </a:rPr>
                        <a:t>$3.54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800" b="1" i="0" u="none" strike="noStrike">
                          <a:effectLst/>
                          <a:latin typeface="Arial"/>
                        </a:rPr>
                        <a:t>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130771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1" u="none" strike="noStrike" dirty="0">
                          <a:effectLst/>
                          <a:latin typeface="Arial"/>
                        </a:rPr>
                        <a:t>Total Hotel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effectLst/>
                          <a:latin typeface="Arial"/>
                        </a:rPr>
                        <a:t>$116,104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effectLst/>
                          <a:latin typeface="Arial"/>
                        </a:rPr>
                        <a:t>$11.76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800" b="1" i="0" u="none" strike="noStrike" dirty="0">
                          <a:effectLst/>
                          <a:latin typeface="Arial"/>
                        </a:rPr>
                        <a:t>-3,281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  <p:sp>
        <p:nvSpPr>
          <p:cNvPr id="4" name="Oval 3"/>
          <p:cNvSpPr/>
          <p:nvPr/>
        </p:nvSpPr>
        <p:spPr>
          <a:xfrm>
            <a:off x="5479517" y="1964030"/>
            <a:ext cx="1216684" cy="726775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211292" y="1964030"/>
            <a:ext cx="674950" cy="726775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784315" y="2193493"/>
            <a:ext cx="674950" cy="195373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7331017" y="2193493"/>
            <a:ext cx="370150" cy="195373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265681" y="3670526"/>
            <a:ext cx="674950" cy="726775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265681" y="1058228"/>
            <a:ext cx="674950" cy="726775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769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ppt_x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019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076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169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0296"/>
                                          </p:val>
                                        </p:tav>
                                        <p:tav tm="25000">
                                          <p:val>
                                            <p:strVal val="ppt_y+0.0454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0639"/>
                                          </p:val>
                                        </p:tav>
                                        <p:tav tm="35000">
                                          <p:val>
                                            <p:strVal val="ppt_y+0.0846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071"/>
                                          </p:val>
                                        </p:tav>
                                        <p:tav tm="45000">
                                          <p:val>
                                            <p:strVal val="ppt_y+0.1307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ppt_y+0.1792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029"/>
                                          </p:val>
                                        </p:tav>
                                        <p:tav tm="65000">
                                          <p:val>
                                            <p:strVal val="ppt_y+0.2253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461"/>
                                          </p:val>
                                        </p:tav>
                                        <p:tav tm="75000">
                                          <p:val>
                                            <p:strVal val="ppt_y+0.2646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2804"/>
                                          </p:val>
                                        </p:tav>
                                        <p:tav tm="85000">
                                          <p:val>
                                            <p:strVal val="ppt_y+0.2931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024"/>
                                          </p:val>
                                        </p:tav>
                                        <p:tav tm="95000">
                                          <p:val>
                                            <p:strVal val="ppt_y+0.308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660399"/>
          </a:xfrm>
          <a:prstGeom prst="rect">
            <a:avLst/>
          </a:prstGeo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Franklin Gothic Book"/>
                <a:cs typeface="Franklin Gothic Book"/>
              </a:rPr>
              <a:t>Learning's from Transparency</a:t>
            </a:r>
            <a:endParaRPr lang="en-US" sz="3200" dirty="0">
              <a:latin typeface="Franklin Gothic Book"/>
              <a:cs typeface="Franklin Gothic Book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4674" y="1172232"/>
            <a:ext cx="7317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Franklin Gothic Book"/>
                <a:cs typeface="Franklin Gothic Book"/>
              </a:rPr>
              <a:t>Breaking down the segments further gives a more informed understanding of opportunity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4674" y="5214312"/>
            <a:ext cx="7317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Franklin Gothic Book"/>
                <a:cs typeface="Franklin Gothic Book"/>
              </a:rPr>
              <a:t>MAJOR in the MAJORS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4674" y="2529607"/>
            <a:ext cx="7317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Franklin Gothic Book"/>
                <a:cs typeface="Franklin Gothic Book"/>
              </a:rPr>
              <a:t>Clarifies the “Science” to create the right strategy to build upon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4674" y="3414611"/>
            <a:ext cx="27932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Franklin Gothic Book"/>
                <a:cs typeface="Franklin Gothic Book"/>
              </a:rPr>
              <a:t>Prioritizes focus of your internal team and your external resources</a:t>
            </a:r>
          </a:p>
        </p:txBody>
      </p:sp>
      <p:pic>
        <p:nvPicPr>
          <p:cNvPr id="7" name="Picture 6" descr="Major-on-the-Major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980" y="3690188"/>
            <a:ext cx="5182020" cy="304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769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660399"/>
          </a:xfrm>
          <a:prstGeom prst="rect">
            <a:avLst/>
          </a:prstGeo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Franklin Gothic Book"/>
                <a:cs typeface="Franklin Gothic Book"/>
              </a:rPr>
              <a:t>What the Best Do Differently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05092065"/>
              </p:ext>
            </p:extLst>
          </p:nvPr>
        </p:nvGraphicFramePr>
        <p:xfrm>
          <a:off x="199901" y="1669672"/>
          <a:ext cx="8783884" cy="4367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951974" y="672157"/>
            <a:ext cx="51856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Franklin Gothic Book"/>
                <a:cs typeface="Franklin Gothic Book"/>
              </a:rPr>
              <a:t>“Science”</a:t>
            </a:r>
          </a:p>
          <a:p>
            <a:pPr algn="ctr"/>
            <a:r>
              <a:rPr lang="en-US" sz="2400" dirty="0" smtClean="0">
                <a:latin typeface="Franklin Gothic Book"/>
                <a:cs typeface="Franklin Gothic Book"/>
              </a:rPr>
              <a:t>Building the Optimal Hotel</a:t>
            </a:r>
            <a:endParaRPr lang="en-US" sz="2400" dirty="0">
              <a:latin typeface="Franklin Gothic Book"/>
              <a:cs typeface="Franklin Gothic Book"/>
            </a:endParaRPr>
          </a:p>
          <a:p>
            <a:endParaRPr lang="en-US" dirty="0"/>
          </a:p>
        </p:txBody>
      </p:sp>
      <p:sp>
        <p:nvSpPr>
          <p:cNvPr id="6" name="Cloud Callout 5"/>
          <p:cNvSpPr/>
          <p:nvPr/>
        </p:nvSpPr>
        <p:spPr>
          <a:xfrm>
            <a:off x="470355" y="1780153"/>
            <a:ext cx="1999010" cy="1453366"/>
          </a:xfrm>
          <a:prstGeom prst="cloudCallout">
            <a:avLst>
              <a:gd name="adj1" fmla="val 30419"/>
              <a:gd name="adj2" fmla="val 98098"/>
            </a:avLst>
          </a:prstGeom>
          <a:solidFill>
            <a:schemeClr val="bg1"/>
          </a:solidFill>
          <a:ln w="1905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What Good Looks Like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769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660399"/>
          </a:xfrm>
          <a:prstGeom prst="rect">
            <a:avLst/>
          </a:prstGeo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Franklin Gothic Book"/>
                <a:cs typeface="Franklin Gothic Book"/>
              </a:rPr>
              <a:t>What the Best Do Differently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51974" y="672157"/>
            <a:ext cx="518566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Franklin Gothic Book"/>
                <a:cs typeface="Franklin Gothic Book"/>
              </a:rPr>
              <a:t>“Science”</a:t>
            </a:r>
          </a:p>
          <a:p>
            <a:pPr algn="ctr"/>
            <a:r>
              <a:rPr lang="en-US" sz="2800" dirty="0" smtClean="0">
                <a:latin typeface="Franklin Gothic Book"/>
                <a:cs typeface="Franklin Gothic Book"/>
              </a:rPr>
              <a:t>Building the Optimal Hotel</a:t>
            </a:r>
            <a:endParaRPr lang="en-US" sz="2800" dirty="0">
              <a:latin typeface="Franklin Gothic Book"/>
              <a:cs typeface="Franklin Gothic Book"/>
            </a:endParaRPr>
          </a:p>
          <a:p>
            <a:endParaRPr lang="en-US" dirty="0"/>
          </a:p>
        </p:txBody>
      </p:sp>
      <p:sp>
        <p:nvSpPr>
          <p:cNvPr id="6" name="Cloud Callout 5"/>
          <p:cNvSpPr/>
          <p:nvPr/>
        </p:nvSpPr>
        <p:spPr>
          <a:xfrm>
            <a:off x="211660" y="759610"/>
            <a:ext cx="1999010" cy="1453366"/>
          </a:xfrm>
          <a:prstGeom prst="cloudCallout">
            <a:avLst>
              <a:gd name="adj1" fmla="val 83360"/>
              <a:gd name="adj2" fmla="val 67354"/>
            </a:avLst>
          </a:prstGeom>
          <a:solidFill>
            <a:schemeClr val="bg1"/>
          </a:solidFill>
          <a:ln w="1905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Franklin Gothic Book"/>
                <a:cs typeface="Franklin Gothic Book"/>
              </a:rPr>
              <a:t>What </a:t>
            </a:r>
            <a:r>
              <a:rPr lang="en-US" b="1" dirty="0" smtClean="0">
                <a:solidFill>
                  <a:srgbClr val="0000FF"/>
                </a:solidFill>
                <a:latin typeface="Franklin Gothic Book"/>
                <a:cs typeface="Franklin Gothic Book"/>
              </a:rPr>
              <a:t>GREAT</a:t>
            </a:r>
            <a:r>
              <a:rPr lang="en-US" dirty="0" smtClean="0">
                <a:solidFill>
                  <a:schemeClr val="tx1"/>
                </a:solidFill>
                <a:latin typeface="Franklin Gothic Book"/>
                <a:cs typeface="Franklin Gothic Book"/>
              </a:rPr>
              <a:t>  Looks Like</a:t>
            </a:r>
            <a:endParaRPr lang="en-US" dirty="0">
              <a:solidFill>
                <a:schemeClr val="tx1"/>
              </a:solidFill>
              <a:latin typeface="Franklin Gothic Book"/>
              <a:cs typeface="Franklin Gothic Book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70503" y="3927256"/>
            <a:ext cx="3562941" cy="352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5404675" y="3962531"/>
            <a:ext cx="37393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876021" y="3604090"/>
            <a:ext cx="1418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BA1C7F"/>
                </a:solidFill>
              </a:rPr>
              <a:t>OPTIMIZED</a:t>
            </a:r>
          </a:p>
          <a:p>
            <a:pPr algn="ctr"/>
            <a:r>
              <a:rPr lang="en-US" b="1" dirty="0" smtClean="0">
                <a:solidFill>
                  <a:srgbClr val="BA1C7F"/>
                </a:solidFill>
              </a:rPr>
              <a:t>PLAN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1660" y="4285696"/>
            <a:ext cx="152865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Revenue Targets created based on Market Prognosticators, Historical Performance and Pro-Forma</a:t>
            </a:r>
            <a:endParaRPr 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1446342" y="2475284"/>
            <a:ext cx="1893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Revenue Targets created based on Prognostication and Pro-Forma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5960822" y="1865961"/>
            <a:ext cx="152865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Segment Analysis of growth within Projected Rooms to be sold and Project ADR</a:t>
            </a:r>
            <a:endParaRPr lang="en-US" sz="1600" dirty="0"/>
          </a:p>
        </p:txBody>
      </p:sp>
      <p:sp>
        <p:nvSpPr>
          <p:cNvPr id="28" name="TextBox 27"/>
          <p:cNvSpPr txBox="1"/>
          <p:nvPr/>
        </p:nvSpPr>
        <p:spPr>
          <a:xfrm>
            <a:off x="7313093" y="4438096"/>
            <a:ext cx="15286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Each Segment given the Rooms Sold and ADR Historically</a:t>
            </a:r>
            <a:endParaRPr lang="en-US" sz="1600" dirty="0"/>
          </a:p>
        </p:txBody>
      </p:sp>
      <p:sp>
        <p:nvSpPr>
          <p:cNvPr id="29" name="TextBox 28"/>
          <p:cNvSpPr txBox="1"/>
          <p:nvPr/>
        </p:nvSpPr>
        <p:spPr>
          <a:xfrm>
            <a:off x="7615346" y="2698438"/>
            <a:ext cx="15286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Breakdown Revenue per Segment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3876021" y="4766943"/>
            <a:ext cx="15286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/>
              <a:t>Strategy built off of Segment increases, rather than tactical activity</a:t>
            </a:r>
            <a:endParaRPr lang="en-US" sz="1600" i="1" dirty="0"/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2798614" y="3476828"/>
            <a:ext cx="0" cy="4100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634515" y="4008193"/>
            <a:ext cx="0" cy="2775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8359634" y="3505607"/>
            <a:ext cx="0" cy="4100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6560060" y="3499887"/>
            <a:ext cx="0" cy="4100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7712896" y="4008193"/>
            <a:ext cx="0" cy="4237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4540695" y="4285696"/>
            <a:ext cx="0" cy="5630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5003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660399"/>
          </a:xfrm>
          <a:prstGeom prst="rect">
            <a:avLst/>
          </a:prstGeo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Franklin Gothic Book"/>
                <a:cs typeface="Franklin Gothic Book"/>
              </a:rPr>
              <a:t>So What??</a:t>
            </a:r>
            <a:endParaRPr lang="en-US" sz="4000" dirty="0">
              <a:latin typeface="Franklin Gothic Book"/>
              <a:cs typeface="Franklin Gothic Book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74277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Franklin Gothic Book"/>
                <a:cs typeface="Franklin Gothic Book"/>
              </a:rPr>
              <a:t>Clarity brings a simplification to</a:t>
            </a:r>
            <a:br>
              <a:rPr lang="en-US" dirty="0" smtClean="0">
                <a:latin typeface="Franklin Gothic Book"/>
                <a:cs typeface="Franklin Gothic Book"/>
              </a:rPr>
            </a:br>
            <a:r>
              <a:rPr lang="en-US" dirty="0" smtClean="0">
                <a:latin typeface="Franklin Gothic Book"/>
                <a:cs typeface="Franklin Gothic Book"/>
              </a:rPr>
              <a:t>deliver and execute</a:t>
            </a:r>
            <a:endParaRPr lang="en-US" dirty="0">
              <a:latin typeface="Franklin Gothic Book"/>
              <a:cs typeface="Franklin Gothic Book"/>
            </a:endParaRPr>
          </a:p>
        </p:txBody>
      </p:sp>
      <p:pic>
        <p:nvPicPr>
          <p:cNvPr id="2" name="Picture 1" descr="shutterstock_20386579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1200"/>
            <a:ext cx="9144000" cy="381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521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660399"/>
          </a:xfrm>
          <a:prstGeom prst="rect">
            <a:avLst/>
          </a:prstGeo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Franklin Gothic Book"/>
                <a:cs typeface="Franklin Gothic Book"/>
              </a:rPr>
              <a:t>With Clarity Brings Execution	</a:t>
            </a:r>
            <a:endParaRPr lang="en-US" sz="3200" dirty="0">
              <a:latin typeface="Franklin Gothic Book"/>
              <a:cs typeface="Franklin Gothic Book"/>
            </a:endParaRPr>
          </a:p>
        </p:txBody>
      </p:sp>
      <p:pic>
        <p:nvPicPr>
          <p:cNvPr id="2" name="Picture 1" descr="4352026-4927658174_981e6cd63e_z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286"/>
            <a:ext cx="3609977" cy="60937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68672" y="1070001"/>
            <a:ext cx="527532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Franklin Gothic Book"/>
                <a:cs typeface="Franklin Gothic Book"/>
              </a:rPr>
              <a:t>Teams that know what they are hunting are:</a:t>
            </a:r>
          </a:p>
          <a:p>
            <a:pPr marL="285750" indent="-285750">
              <a:buFont typeface="Arial"/>
              <a:buChar char="•"/>
            </a:pPr>
            <a:endParaRPr lang="en-US" sz="2400" dirty="0">
              <a:latin typeface="Franklin Gothic Book"/>
              <a:cs typeface="Franklin Gothic Book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>
                <a:latin typeface="Franklin Gothic Book"/>
                <a:cs typeface="Franklin Gothic Book"/>
              </a:rPr>
              <a:t>Prioritize and Align with what your hotel(s) need to increase NOI</a:t>
            </a:r>
          </a:p>
          <a:p>
            <a:pPr marL="742950" lvl="1" indent="-285750">
              <a:buFont typeface="Arial"/>
              <a:buChar char="•"/>
            </a:pPr>
            <a:endParaRPr lang="en-US" sz="2400" dirty="0" smtClean="0">
              <a:latin typeface="Franklin Gothic Book"/>
              <a:cs typeface="Franklin Gothic Book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>
                <a:latin typeface="Franklin Gothic Book"/>
                <a:cs typeface="Franklin Gothic Book"/>
              </a:rPr>
              <a:t>More effective in their approach adding value, thusly rate</a:t>
            </a:r>
          </a:p>
          <a:p>
            <a:pPr marL="742950" lvl="1" indent="-285750">
              <a:buFont typeface="Arial"/>
              <a:buChar char="•"/>
            </a:pPr>
            <a:endParaRPr lang="en-US" sz="2400" dirty="0" smtClean="0">
              <a:latin typeface="Franklin Gothic Book"/>
              <a:cs typeface="Franklin Gothic Book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>
                <a:latin typeface="Franklin Gothic Book"/>
                <a:cs typeface="Franklin Gothic Book"/>
              </a:rPr>
              <a:t>Become revenue focused rather than attention to activity fatigue</a:t>
            </a:r>
          </a:p>
          <a:p>
            <a:pPr marL="742950" lvl="1" indent="-285750">
              <a:buFont typeface="Arial"/>
              <a:buChar char="•"/>
            </a:pPr>
            <a:endParaRPr lang="en-US" sz="2400" dirty="0">
              <a:latin typeface="Franklin Gothic Book"/>
              <a:cs typeface="Franklin Gothic Book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>
                <a:latin typeface="Franklin Gothic Book"/>
                <a:cs typeface="Franklin Gothic Book"/>
              </a:rPr>
              <a:t>Easier for you to manage and lead</a:t>
            </a:r>
            <a:endParaRPr lang="en-US" sz="2400" dirty="0"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062769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660399"/>
          </a:xfrm>
          <a:prstGeom prst="rect">
            <a:avLst/>
          </a:prstGeo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Franklin Gothic Book"/>
                <a:cs typeface="Franklin Gothic Book"/>
              </a:rPr>
              <a:t>Its hard to hunt if you’re not sure of your targets</a:t>
            </a:r>
          </a:p>
        </p:txBody>
      </p:sp>
      <p:pic>
        <p:nvPicPr>
          <p:cNvPr id="2" name="Picture 1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121" y="1118676"/>
            <a:ext cx="3468870" cy="51001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9703" y="1234616"/>
            <a:ext cx="455068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Franklin Gothic Book"/>
                <a:cs typeface="Franklin Gothic Book"/>
              </a:rPr>
              <a:t>Unclear understanding of what the hotel needs</a:t>
            </a:r>
          </a:p>
          <a:p>
            <a:pPr marL="285750" indent="-285750">
              <a:buFont typeface="Arial"/>
              <a:buChar char="•"/>
            </a:pPr>
            <a:endParaRPr lang="en-US" sz="2400" dirty="0">
              <a:latin typeface="Franklin Gothic Book"/>
              <a:cs typeface="Franklin Gothic Book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Franklin Gothic Book"/>
                <a:cs typeface="Franklin Gothic Book"/>
              </a:rPr>
              <a:t>Difficult for managers to see effectiveness</a:t>
            </a:r>
          </a:p>
          <a:p>
            <a:pPr marL="285750" indent="-285750">
              <a:buFont typeface="Arial"/>
              <a:buChar char="•"/>
            </a:pPr>
            <a:endParaRPr lang="en-US" sz="2400" dirty="0">
              <a:latin typeface="Franklin Gothic Book"/>
              <a:cs typeface="Franklin Gothic Book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Franklin Gothic Book"/>
                <a:cs typeface="Franklin Gothic Book"/>
              </a:rPr>
              <a:t>Managers of sales and marketing teams not seeing  / knowing the difference between Strategy and Tactics</a:t>
            </a:r>
          </a:p>
          <a:p>
            <a:pPr marL="285750" indent="-285750">
              <a:buFont typeface="Arial"/>
              <a:buChar char="•"/>
            </a:pPr>
            <a:endParaRPr lang="en-US" sz="2400" dirty="0">
              <a:latin typeface="Franklin Gothic Book"/>
              <a:cs typeface="Franklin Gothic Book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Franklin Gothic Book"/>
                <a:cs typeface="Franklin Gothic Book"/>
              </a:rPr>
              <a:t>Basing goals and strategy on activity rather than moving the results</a:t>
            </a:r>
            <a:endParaRPr lang="en-US" sz="2400" dirty="0"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062769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660399"/>
          </a:xfrm>
          <a:prstGeom prst="rect">
            <a:avLst/>
          </a:prstGeo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Franklin Gothic Book"/>
                <a:cs typeface="Franklin Gothic Book"/>
              </a:rPr>
              <a:t>Now What</a:t>
            </a:r>
            <a:endParaRPr lang="en-US" sz="3200" dirty="0">
              <a:latin typeface="Franklin Gothic Book"/>
              <a:cs typeface="Franklin Gothic Book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815789"/>
            <a:ext cx="4040188" cy="639762"/>
          </a:xfrm>
        </p:spPr>
        <p:txBody>
          <a:bodyPr/>
          <a:lstStyle/>
          <a:p>
            <a:pPr algn="ctr"/>
            <a:r>
              <a:rPr lang="en-US" dirty="0" smtClean="0">
                <a:latin typeface="Franklin Gothic Book"/>
                <a:cs typeface="Franklin Gothic Book"/>
              </a:rPr>
              <a:t>Move From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1811631"/>
            <a:ext cx="4040188" cy="4314532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 smtClean="0">
                <a:latin typeface="Franklin Gothic Book"/>
                <a:cs typeface="Franklin Gothic Book"/>
              </a:rPr>
              <a:t>Revenue Management</a:t>
            </a:r>
          </a:p>
          <a:p>
            <a:endParaRPr lang="en-US" sz="1800" dirty="0">
              <a:latin typeface="Franklin Gothic Book"/>
              <a:cs typeface="Franklin Gothic Book"/>
            </a:endParaRPr>
          </a:p>
          <a:p>
            <a:r>
              <a:rPr lang="en-US" sz="1800" dirty="0" smtClean="0">
                <a:latin typeface="Franklin Gothic Book"/>
                <a:cs typeface="Franklin Gothic Book"/>
              </a:rPr>
              <a:t>Aggregated Segmentation or P &amp; L</a:t>
            </a:r>
          </a:p>
          <a:p>
            <a:endParaRPr lang="en-US" sz="1800" dirty="0">
              <a:latin typeface="Franklin Gothic Book"/>
              <a:cs typeface="Franklin Gothic Book"/>
            </a:endParaRPr>
          </a:p>
          <a:p>
            <a:r>
              <a:rPr lang="en-US" sz="1800" dirty="0" smtClean="0">
                <a:latin typeface="Franklin Gothic Book"/>
                <a:cs typeface="Franklin Gothic Book"/>
              </a:rPr>
              <a:t>Pro-Forma sets Revenue Goals</a:t>
            </a:r>
          </a:p>
          <a:p>
            <a:pPr marL="0" indent="0">
              <a:buNone/>
            </a:pPr>
            <a:endParaRPr lang="en-US" sz="1800" dirty="0" smtClean="0">
              <a:latin typeface="Franklin Gothic Book"/>
              <a:cs typeface="Franklin Gothic Book"/>
            </a:endParaRPr>
          </a:p>
          <a:p>
            <a:r>
              <a:rPr lang="en-US" sz="1800" dirty="0" smtClean="0">
                <a:latin typeface="Franklin Gothic Book"/>
                <a:cs typeface="Franklin Gothic Book"/>
              </a:rPr>
              <a:t>Goals communicated w/ Orchestrated Tactics (Activity Based)</a:t>
            </a:r>
          </a:p>
          <a:p>
            <a:endParaRPr lang="en-US" sz="1800" dirty="0" smtClean="0">
              <a:latin typeface="Franklin Gothic Book"/>
              <a:cs typeface="Franklin Gothic Book"/>
            </a:endParaRPr>
          </a:p>
          <a:p>
            <a:endParaRPr lang="en-US" sz="1800" dirty="0" smtClean="0">
              <a:latin typeface="Franklin Gothic Book"/>
              <a:cs typeface="Franklin Gothic Book"/>
            </a:endParaRPr>
          </a:p>
          <a:p>
            <a:r>
              <a:rPr lang="en-US" sz="1800" dirty="0" smtClean="0">
                <a:latin typeface="Franklin Gothic Book"/>
                <a:cs typeface="Franklin Gothic Book"/>
              </a:rPr>
              <a:t>Random Acts of Revenue</a:t>
            </a:r>
          </a:p>
          <a:p>
            <a:pPr lvl="1"/>
            <a:r>
              <a:rPr lang="en-US" sz="1600" dirty="0" smtClean="0">
                <a:latin typeface="Franklin Gothic Book"/>
                <a:cs typeface="Franklin Gothic Book"/>
              </a:rPr>
              <a:t>Revenue Management – Retail and OTAs</a:t>
            </a:r>
          </a:p>
          <a:p>
            <a:pPr lvl="1"/>
            <a:r>
              <a:rPr lang="en-US" sz="1600" dirty="0" smtClean="0">
                <a:latin typeface="Franklin Gothic Book"/>
                <a:cs typeface="Franklin Gothic Book"/>
              </a:rPr>
              <a:t>Sales- Negotiated and Group</a:t>
            </a:r>
          </a:p>
          <a:p>
            <a:pPr lvl="1"/>
            <a:r>
              <a:rPr lang="en-US" sz="1600" dirty="0" smtClean="0">
                <a:latin typeface="Franklin Gothic Book"/>
                <a:cs typeface="Franklin Gothic Book"/>
              </a:rPr>
              <a:t>Marketing Supporting Sales</a:t>
            </a:r>
          </a:p>
          <a:p>
            <a:pPr lvl="1"/>
            <a:endParaRPr lang="en-US" sz="1600" dirty="0">
              <a:latin typeface="Franklin Gothic Book"/>
              <a:cs typeface="Franklin Gothic Book"/>
            </a:endParaRPr>
          </a:p>
          <a:p>
            <a:pPr marL="457200" lvl="1" indent="0">
              <a:buNone/>
            </a:pPr>
            <a:endParaRPr lang="en-US" sz="1600" dirty="0" smtClean="0">
              <a:latin typeface="Franklin Gothic Book"/>
              <a:cs typeface="Franklin Gothic Book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815789"/>
            <a:ext cx="4041775" cy="639762"/>
          </a:xfrm>
        </p:spPr>
        <p:txBody>
          <a:bodyPr/>
          <a:lstStyle/>
          <a:p>
            <a:pPr algn="ctr"/>
            <a:r>
              <a:rPr lang="en-US" dirty="0" smtClean="0">
                <a:latin typeface="Franklin Gothic Book"/>
                <a:cs typeface="Franklin Gothic Book"/>
              </a:rPr>
              <a:t>Move To</a:t>
            </a:r>
            <a:endParaRPr lang="en-US" dirty="0">
              <a:latin typeface="Franklin Gothic Book"/>
              <a:cs typeface="Franklin Gothic Book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5025" y="1811631"/>
            <a:ext cx="4041775" cy="4314532"/>
          </a:xfrm>
        </p:spPr>
        <p:txBody>
          <a:bodyPr>
            <a:normAutofit fontScale="85000" lnSpcReduction="10000"/>
          </a:bodyPr>
          <a:lstStyle/>
          <a:p>
            <a:r>
              <a:rPr lang="en-US" sz="1800" dirty="0" smtClean="0">
                <a:latin typeface="Franklin Gothic Book"/>
                <a:cs typeface="Franklin Gothic Book"/>
              </a:rPr>
              <a:t>Optimized Revenue</a:t>
            </a:r>
          </a:p>
          <a:p>
            <a:endParaRPr lang="en-US" sz="1800" dirty="0">
              <a:latin typeface="Franklin Gothic Book"/>
              <a:cs typeface="Franklin Gothic Book"/>
            </a:endParaRPr>
          </a:p>
          <a:p>
            <a:r>
              <a:rPr lang="en-US" sz="1800" dirty="0" smtClean="0">
                <a:latin typeface="Franklin Gothic Book"/>
                <a:cs typeface="Franklin Gothic Book"/>
              </a:rPr>
              <a:t>Enhanced Segmentation w/ Revenue, Rooms Sold, and Occupancy</a:t>
            </a:r>
          </a:p>
          <a:p>
            <a:endParaRPr lang="en-US" sz="1800" dirty="0" smtClean="0">
              <a:latin typeface="Franklin Gothic Book"/>
              <a:cs typeface="Franklin Gothic Book"/>
            </a:endParaRPr>
          </a:p>
          <a:p>
            <a:r>
              <a:rPr lang="en-US" sz="1800" dirty="0" smtClean="0">
                <a:latin typeface="Franklin Gothic Book"/>
                <a:cs typeface="Franklin Gothic Book"/>
              </a:rPr>
              <a:t>Pro-Forma, Projections, and Optimized Plan sets Revenue Goals</a:t>
            </a:r>
          </a:p>
          <a:p>
            <a:endParaRPr lang="en-US" sz="1800" dirty="0">
              <a:latin typeface="Franklin Gothic Book"/>
              <a:cs typeface="Franklin Gothic Book"/>
            </a:endParaRPr>
          </a:p>
          <a:p>
            <a:r>
              <a:rPr lang="en-US" sz="1800" dirty="0" smtClean="0">
                <a:latin typeface="Franklin Gothic Book"/>
                <a:cs typeface="Franklin Gothic Book"/>
              </a:rPr>
              <a:t>Communicated Goals supported by Strategy w/ tactics changed dependent on outcomes (Results Based)</a:t>
            </a:r>
          </a:p>
          <a:p>
            <a:endParaRPr lang="en-US" sz="1800" dirty="0">
              <a:latin typeface="Franklin Gothic Book"/>
              <a:cs typeface="Franklin Gothic Book"/>
            </a:endParaRPr>
          </a:p>
          <a:p>
            <a:r>
              <a:rPr lang="en-US" sz="1800" dirty="0" smtClean="0">
                <a:latin typeface="Franklin Gothic Book"/>
                <a:cs typeface="Franklin Gothic Book"/>
              </a:rPr>
              <a:t>Collaborative &amp; Holistic approach to Revenue</a:t>
            </a:r>
          </a:p>
          <a:p>
            <a:pPr lvl="1"/>
            <a:r>
              <a:rPr lang="en-US" sz="1600" dirty="0" smtClean="0">
                <a:latin typeface="Franklin Gothic Book"/>
                <a:cs typeface="Franklin Gothic Book"/>
              </a:rPr>
              <a:t>Total Team looking at areas of Optimization</a:t>
            </a:r>
          </a:p>
          <a:p>
            <a:pPr lvl="1"/>
            <a:r>
              <a:rPr lang="en-US" sz="1600" dirty="0" smtClean="0">
                <a:latin typeface="Franklin Gothic Book"/>
                <a:cs typeface="Franklin Gothic Book"/>
              </a:rPr>
              <a:t>Specialist looking at the customer experience to arrive at optimization</a:t>
            </a:r>
            <a:endParaRPr lang="en-US" sz="1600" dirty="0"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755032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819400"/>
            <a:ext cx="3013364" cy="2286000"/>
          </a:xfrm>
        </p:spPr>
        <p:txBody>
          <a:bodyPr>
            <a:normAutofit fontScale="90000"/>
          </a:bodyPr>
          <a:lstStyle/>
          <a:p>
            <a:r>
              <a:rPr lang="en-US" sz="20000" dirty="0" smtClean="0">
                <a:solidFill>
                  <a:schemeClr val="bg1">
                    <a:lumMod val="85000"/>
                  </a:schemeClr>
                </a:solidFill>
              </a:rPr>
              <a:t>&amp;</a:t>
            </a:r>
            <a:r>
              <a:rPr lang="en-US" sz="16600" dirty="0" smtClean="0"/>
              <a:t> </a:t>
            </a:r>
            <a:endParaRPr lang="en-US" sz="16600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3886200"/>
            <a:ext cx="655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Franklin Gothic Medium" panose="020B0603020102020204" pitchFamily="34" charset="0"/>
              </a:rPr>
              <a:t>Who we are</a:t>
            </a:r>
            <a:endParaRPr lang="en-US" sz="44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890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0399"/>
          </a:xfr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>
            <a:noAutofit/>
          </a:bodyPr>
          <a:lstStyle/>
          <a:p>
            <a:r>
              <a:rPr lang="en-US" sz="3200" dirty="0" smtClean="0">
                <a:latin typeface="Franklin Gothic Book"/>
                <a:cs typeface="Franklin Gothic Book"/>
              </a:rPr>
              <a:t>The path to a clear future</a:t>
            </a:r>
            <a:endParaRPr lang="en-US" sz="3200" dirty="0">
              <a:latin typeface="Franklin Gothic Book"/>
              <a:cs typeface="Franklin Gothic Book"/>
            </a:endParaRPr>
          </a:p>
        </p:txBody>
      </p:sp>
      <p:sp>
        <p:nvSpPr>
          <p:cNvPr id="30" name="Rectangle 9"/>
          <p:cNvSpPr>
            <a:spLocks noChangeArrowheads="1"/>
          </p:cNvSpPr>
          <p:nvPr/>
        </p:nvSpPr>
        <p:spPr bwMode="gray">
          <a:xfrm>
            <a:off x="355600" y="1244600"/>
            <a:ext cx="8544929" cy="53213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53882" dir="2700000" algn="ctr" rotWithShape="0">
                    <a:srgbClr val="B2B2B2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08000" tIns="108000" rIns="72000" bIns="72000" anchor="t" anchorCtr="0"/>
          <a:lstStyle/>
          <a:p>
            <a:pPr eaLnBrk="1" hangingPunct="1">
              <a:lnSpc>
                <a:spcPct val="90000"/>
              </a:lnSpc>
              <a:spcBef>
                <a:spcPct val="25000"/>
              </a:spcBef>
              <a:defRPr/>
            </a:pPr>
            <a:endParaRPr lang="en-US" noProof="1" smtClean="0">
              <a:latin typeface="Avenir Medium"/>
              <a:cs typeface="Avenir Medium"/>
            </a:endParaRPr>
          </a:p>
          <a:p>
            <a:pPr marL="171450" indent="-171450" eaLnBrk="1" hangingPunct="1">
              <a:lnSpc>
                <a:spcPct val="90000"/>
              </a:lnSpc>
              <a:spcBef>
                <a:spcPct val="25000"/>
              </a:spcBef>
              <a:buFont typeface="Arial" charset="0"/>
              <a:buChar char="•"/>
              <a:defRPr/>
            </a:pPr>
            <a:endParaRPr lang="en-US" sz="2400" noProof="1">
              <a:latin typeface="Avenir Medium"/>
              <a:cs typeface="Avenir Medium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8482" y="1483184"/>
            <a:ext cx="7732877" cy="307007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Franklin Gothic Book"/>
                <a:cs typeface="Franklin Gothic Book"/>
              </a:rPr>
              <a:t>Kate Burda &amp; Co. is intensely focused on delivering results to organizations </a:t>
            </a:r>
            <a:r>
              <a:rPr lang="en-US" sz="1600" dirty="0" smtClean="0">
                <a:latin typeface="Franklin Gothic Book"/>
                <a:cs typeface="Franklin Gothic Book"/>
              </a:rPr>
              <a:t>through </a:t>
            </a:r>
            <a:r>
              <a:rPr lang="en-US" sz="1600" dirty="0">
                <a:latin typeface="Franklin Gothic Book"/>
                <a:cs typeface="Franklin Gothic Book"/>
              </a:rPr>
              <a:t>the </a:t>
            </a:r>
            <a:r>
              <a:rPr lang="en-US" sz="1600" i="1" dirty="0">
                <a:latin typeface="Franklin Gothic Book"/>
                <a:cs typeface="Franklin Gothic Book"/>
              </a:rPr>
              <a:t>clarity</a:t>
            </a:r>
            <a:r>
              <a:rPr lang="en-US" sz="1600" dirty="0">
                <a:latin typeface="Franklin Gothic Book"/>
                <a:cs typeface="Franklin Gothic Book"/>
              </a:rPr>
              <a:t> of </a:t>
            </a:r>
            <a:r>
              <a:rPr lang="en-US" sz="1600" dirty="0" smtClean="0">
                <a:latin typeface="Franklin Gothic Book"/>
                <a:cs typeface="Franklin Gothic Book"/>
              </a:rPr>
              <a:t>revenue strategies &amp; insights </a:t>
            </a:r>
            <a:r>
              <a:rPr lang="en-US" sz="1600" dirty="0">
                <a:latin typeface="Franklin Gothic Book"/>
                <a:cs typeface="Franklin Gothic Book"/>
              </a:rPr>
              <a:t>and the power of </a:t>
            </a:r>
            <a:r>
              <a:rPr lang="en-US" sz="1600" i="1" dirty="0">
                <a:latin typeface="Franklin Gothic Book"/>
                <a:cs typeface="Franklin Gothic Book"/>
              </a:rPr>
              <a:t>connecting</a:t>
            </a:r>
            <a:r>
              <a:rPr lang="en-US" sz="1600" dirty="0">
                <a:latin typeface="Franklin Gothic Book"/>
                <a:cs typeface="Franklin Gothic Book"/>
              </a:rPr>
              <a:t> </a:t>
            </a:r>
            <a:r>
              <a:rPr lang="en-US" sz="1600" dirty="0" smtClean="0">
                <a:latin typeface="Franklin Gothic Book"/>
                <a:cs typeface="Franklin Gothic Book"/>
              </a:rPr>
              <a:t>you to </a:t>
            </a:r>
            <a:r>
              <a:rPr lang="en-US" sz="1600" dirty="0">
                <a:latin typeface="Franklin Gothic Book"/>
                <a:cs typeface="Franklin Gothic Book"/>
              </a:rPr>
              <a:t>your </a:t>
            </a:r>
            <a:r>
              <a:rPr lang="en-US" sz="1600" dirty="0" smtClean="0">
                <a:latin typeface="Franklin Gothic Book"/>
                <a:cs typeface="Franklin Gothic Book"/>
              </a:rPr>
              <a:t>customers both internal and external, </a:t>
            </a:r>
            <a:r>
              <a:rPr lang="en-US" sz="1600" dirty="0">
                <a:latin typeface="Franklin Gothic Book"/>
                <a:cs typeface="Franklin Gothic Book"/>
              </a:rPr>
              <a:t>to a revenue vision, and to a</a:t>
            </a:r>
            <a:r>
              <a:rPr lang="en-US" sz="1600" dirty="0" smtClean="0">
                <a:latin typeface="Franklin Gothic Book"/>
                <a:cs typeface="Franklin Gothic Book"/>
              </a:rPr>
              <a:t> </a:t>
            </a:r>
            <a:r>
              <a:rPr lang="en-US" sz="1600" dirty="0">
                <a:latin typeface="Franklin Gothic Book"/>
                <a:cs typeface="Franklin Gothic Book"/>
              </a:rPr>
              <a:t>higher-performance self. </a:t>
            </a:r>
            <a:r>
              <a:rPr lang="en-US" sz="1600" dirty="0" smtClean="0">
                <a:latin typeface="Franklin Gothic Medium"/>
                <a:cs typeface="Franklin Gothic Medium"/>
              </a:rPr>
              <a:t>Why clarity and connection?</a:t>
            </a:r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endParaRPr lang="en-US" sz="1400" dirty="0" smtClean="0"/>
          </a:p>
          <a:p>
            <a:endParaRPr lang="en-US" sz="1400" dirty="0"/>
          </a:p>
          <a:p>
            <a:r>
              <a:rPr lang="en-US" sz="1400" dirty="0"/>
              <a:t> </a:t>
            </a:r>
          </a:p>
          <a:p>
            <a:r>
              <a:rPr lang="en-US" sz="1400" dirty="0"/>
              <a:t>					</a:t>
            </a:r>
          </a:p>
          <a:p>
            <a:r>
              <a:rPr lang="en-US" sz="1400" dirty="0"/>
              <a:t> </a:t>
            </a:r>
            <a:endParaRPr lang="en-US" sz="1400" dirty="0" smtClean="0"/>
          </a:p>
          <a:p>
            <a:pPr>
              <a:lnSpc>
                <a:spcPct val="130000"/>
              </a:lnSpc>
            </a:pPr>
            <a:endParaRPr lang="en-US" sz="1400" dirty="0"/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468" y="5697923"/>
            <a:ext cx="1564846" cy="86201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Straight Connector 7"/>
          <p:cNvCxnSpPr/>
          <p:nvPr/>
        </p:nvCxnSpPr>
        <p:spPr>
          <a:xfrm flipH="1">
            <a:off x="2092960" y="3982720"/>
            <a:ext cx="4521200" cy="0"/>
          </a:xfrm>
          <a:prstGeom prst="line">
            <a:avLst/>
          </a:prstGeom>
          <a:ln w="3175" cmpd="sng">
            <a:solidFill>
              <a:srgbClr val="3F80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430620" y="2686174"/>
            <a:ext cx="6382419" cy="921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400" dirty="0">
                <a:latin typeface="Franklin Gothic Medium"/>
                <a:cs typeface="Franklin Gothic Medium"/>
              </a:rPr>
              <a:t>Clarity</a:t>
            </a:r>
            <a:r>
              <a:rPr lang="en-US" sz="1400" dirty="0">
                <a:latin typeface="Franklin Gothic Book"/>
                <a:cs typeface="Franklin Gothic Book"/>
              </a:rPr>
              <a:t> is the key to execution and performance,   </a:t>
            </a:r>
          </a:p>
          <a:p>
            <a:pPr>
              <a:lnSpc>
                <a:spcPct val="130000"/>
              </a:lnSpc>
            </a:pPr>
            <a:r>
              <a:rPr lang="en-US" sz="1400" dirty="0">
                <a:latin typeface="Franklin Gothic Book"/>
                <a:cs typeface="Franklin Gothic Book"/>
              </a:rPr>
              <a:t>                               </a:t>
            </a:r>
            <a:r>
              <a:rPr lang="en-US" sz="1400" dirty="0" smtClean="0">
                <a:latin typeface="Franklin Gothic Book"/>
                <a:cs typeface="Franklin Gothic Book"/>
              </a:rPr>
              <a:t> </a:t>
            </a:r>
            <a:r>
              <a:rPr lang="en-US" sz="1400" b="1" dirty="0" smtClean="0">
                <a:latin typeface="Franklin Gothic Book"/>
                <a:cs typeface="Franklin Gothic Book"/>
              </a:rPr>
              <a:t>Connection</a:t>
            </a:r>
            <a:r>
              <a:rPr lang="en-US" sz="1400" dirty="0" smtClean="0">
                <a:latin typeface="Franklin Gothic Book"/>
                <a:cs typeface="Franklin Gothic Book"/>
              </a:rPr>
              <a:t> </a:t>
            </a:r>
            <a:r>
              <a:rPr lang="en-US" sz="1400" dirty="0">
                <a:latin typeface="Franklin Gothic Book"/>
                <a:cs typeface="Franklin Gothic Book"/>
              </a:rPr>
              <a:t>elevates of performance;</a:t>
            </a:r>
          </a:p>
          <a:p>
            <a:pPr>
              <a:lnSpc>
                <a:spcPct val="130000"/>
              </a:lnSpc>
            </a:pPr>
            <a:r>
              <a:rPr lang="en-US" sz="1400" dirty="0">
                <a:latin typeface="Franklin Gothic Book"/>
                <a:cs typeface="Franklin Gothic Book"/>
              </a:rPr>
              <a:t>                                         </a:t>
            </a:r>
            <a:r>
              <a:rPr lang="en-US" sz="1400" dirty="0" smtClean="0">
                <a:latin typeface="Franklin Gothic Book"/>
                <a:cs typeface="Franklin Gothic Book"/>
              </a:rPr>
              <a:t>            </a:t>
            </a:r>
            <a:r>
              <a:rPr lang="en-US" sz="1400" dirty="0">
                <a:latin typeface="Franklin Gothic Book"/>
                <a:cs typeface="Franklin Gothic Book"/>
              </a:rPr>
              <a:t> the Concert of the two accelerate revenue.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" y="3972560"/>
            <a:ext cx="6500023" cy="1148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endParaRPr lang="en-US" sz="1400" dirty="0">
              <a:latin typeface="Franklin Gothic Book"/>
              <a:cs typeface="Franklin Gothic Book"/>
            </a:endParaRPr>
          </a:p>
          <a:p>
            <a:pPr algn="ctr">
              <a:lnSpc>
                <a:spcPct val="130000"/>
              </a:lnSpc>
            </a:pPr>
            <a:r>
              <a:rPr lang="en-US" sz="1400" dirty="0">
                <a:latin typeface="Franklin Gothic Book"/>
                <a:cs typeface="Franklin Gothic Book"/>
              </a:rPr>
              <a:t>	        “For me the greatest beauty lies in the greatest </a:t>
            </a:r>
            <a:r>
              <a:rPr lang="en-US" sz="1400" dirty="0">
                <a:latin typeface="Franklin Gothic Medium"/>
                <a:cs typeface="Franklin Gothic Medium"/>
              </a:rPr>
              <a:t>clarity.</a:t>
            </a:r>
            <a:r>
              <a:rPr lang="en-US" sz="1400" dirty="0">
                <a:latin typeface="Franklin Gothic Book"/>
                <a:cs typeface="Franklin Gothic Book"/>
              </a:rPr>
              <a:t>”</a:t>
            </a:r>
          </a:p>
          <a:p>
            <a:pPr lvl="0" algn="ctr">
              <a:lnSpc>
                <a:spcPct val="130000"/>
              </a:lnSpc>
            </a:pPr>
            <a:r>
              <a:rPr lang="en-US" sz="1400" i="1" dirty="0">
                <a:latin typeface="Franklin Gothic Book"/>
                <a:cs typeface="Franklin Gothic Book"/>
              </a:rPr>
              <a:t>			     </a:t>
            </a:r>
            <a:r>
              <a:rPr lang="en-US" sz="1400" i="1" dirty="0" smtClean="0">
                <a:latin typeface="Franklin Gothic Book"/>
                <a:cs typeface="Franklin Gothic Book"/>
              </a:rPr>
              <a:t>						  - Getthold </a:t>
            </a:r>
            <a:r>
              <a:rPr lang="en-US" sz="1400" i="1" dirty="0">
                <a:latin typeface="Franklin Gothic Book"/>
                <a:cs typeface="Franklin Gothic Book"/>
              </a:rPr>
              <a:t>Ephraim Lessing</a:t>
            </a:r>
            <a:endParaRPr lang="en-US" sz="1400" dirty="0">
              <a:latin typeface="Franklin Gothic Book"/>
              <a:cs typeface="Franklin Gothic Book"/>
            </a:endParaRPr>
          </a:p>
          <a:p>
            <a:pPr algn="ctr"/>
            <a:endParaRPr lang="en-US" sz="1400" dirty="0">
              <a:latin typeface="Franklin Gothic Book"/>
              <a:cs typeface="Franklin Gothic Book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91280" y="6228080"/>
            <a:ext cx="1117600" cy="50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127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20800" y="27197"/>
            <a:ext cx="2209800" cy="1676400"/>
          </a:xfrm>
        </p:spPr>
        <p:txBody>
          <a:bodyPr>
            <a:normAutofit fontScale="90000"/>
          </a:bodyPr>
          <a:lstStyle/>
          <a:p>
            <a:r>
              <a:rPr lang="en-US" sz="16600" dirty="0" smtClean="0">
                <a:solidFill>
                  <a:srgbClr val="D9D9D9"/>
                </a:solidFill>
              </a:rPr>
              <a:t>&amp; </a:t>
            </a:r>
            <a:endParaRPr lang="en-US" sz="16600" dirty="0">
              <a:solidFill>
                <a:srgbClr val="D9D9D9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1703691"/>
            <a:ext cx="8534400" cy="10668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800" b="1" dirty="0" smtClean="0">
                <a:solidFill>
                  <a:schemeClr val="tx1"/>
                </a:solidFill>
              </a:rPr>
              <a:t>25 years’ experience </a:t>
            </a:r>
            <a:r>
              <a:rPr lang="en-US" sz="1800" dirty="0" smtClean="0">
                <a:solidFill>
                  <a:schemeClr val="tx1"/>
                </a:solidFill>
              </a:rPr>
              <a:t>leading sales, revenue management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and marketing teams for national and multi-national companies in the Hospitality, REIT, Commercial and Multi/Single-Owner Residential properties. Notable accomplishments: 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spcBef>
                <a:spcPts val="0"/>
              </a:spcBef>
              <a:buNone/>
            </a:pPr>
            <a:endParaRPr lang="en-US" sz="1700" dirty="0"/>
          </a:p>
        </p:txBody>
      </p:sp>
      <p:pic>
        <p:nvPicPr>
          <p:cNvPr id="3" name="Picture 2" descr="M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4724400"/>
            <a:ext cx="3581400" cy="21336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304800" y="2931147"/>
            <a:ext cx="8342647" cy="1647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en-US" sz="1600" dirty="0">
                <a:latin typeface="Franklin Gothic Book"/>
                <a:cs typeface="Franklin Gothic Book"/>
              </a:rPr>
              <a:t>I</a:t>
            </a:r>
            <a:r>
              <a:rPr lang="en-US" sz="1600" dirty="0" smtClean="0">
                <a:latin typeface="Franklin Gothic Book"/>
                <a:cs typeface="Franklin Gothic Book"/>
              </a:rPr>
              <a:t>ncreased revenue for Full</a:t>
            </a:r>
            <a:r>
              <a:rPr lang="en-US" sz="1600" dirty="0">
                <a:latin typeface="Franklin Gothic Book"/>
                <a:cs typeface="Franklin Gothic Book"/>
              </a:rPr>
              <a:t>-Service, Select, Extended Stay, Brand and </a:t>
            </a:r>
            <a:r>
              <a:rPr lang="en-US" sz="1600" dirty="0" smtClean="0">
                <a:latin typeface="Franklin Gothic Book"/>
                <a:cs typeface="Franklin Gothic Book"/>
              </a:rPr>
              <a:t>Franchise hotel properties including</a:t>
            </a:r>
            <a:r>
              <a:rPr lang="en-US" sz="1600" dirty="0">
                <a:latin typeface="Franklin Gothic Book"/>
                <a:cs typeface="Franklin Gothic Book"/>
              </a:rPr>
              <a:t> Marriott, Hilton, IHG, Hyatt and Starwood</a:t>
            </a:r>
            <a:r>
              <a:rPr lang="en-US" sz="1600" dirty="0" smtClean="0">
                <a:latin typeface="Franklin Gothic Book"/>
                <a:cs typeface="Franklin Gothic Book"/>
              </a:rPr>
              <a:t>, CSM, </a:t>
            </a:r>
            <a:r>
              <a:rPr lang="en-US" sz="1600" dirty="0">
                <a:latin typeface="Franklin Gothic Book"/>
                <a:cs typeface="Franklin Gothic Book"/>
              </a:rPr>
              <a:t>American Residential Properties and </a:t>
            </a:r>
            <a:r>
              <a:rPr lang="en-US" sz="1600" dirty="0" smtClean="0">
                <a:latin typeface="Franklin Gothic Book"/>
                <a:cs typeface="Franklin Gothic Book"/>
              </a:rPr>
              <a:t>more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endParaRPr lang="en-US" sz="1600" dirty="0">
              <a:latin typeface="Franklin Gothic Book"/>
              <a:cs typeface="Franklin Gothic Book"/>
            </a:endParaRP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en-US" sz="1600" dirty="0">
                <a:latin typeface="Franklin Gothic Book"/>
                <a:cs typeface="Franklin Gothic Book"/>
              </a:rPr>
              <a:t>Headed long-running strategies with start-ups, growth acquisition, market shifts, downturns and disposition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endParaRPr lang="en-US" sz="1600" dirty="0" smtClean="0">
              <a:latin typeface="Franklin Gothic Book"/>
              <a:cs typeface="Franklin Gothic Book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55784" y="712997"/>
            <a:ext cx="655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Franklin Gothic Book"/>
                <a:cs typeface="Franklin Gothic Book"/>
              </a:rPr>
              <a:t>Experience is at the c</a:t>
            </a:r>
            <a:r>
              <a:rPr lang="en-US" sz="4400" b="1" dirty="0" smtClean="0">
                <a:latin typeface="Franklin Gothic Book"/>
                <a:cs typeface="Franklin Gothic Book"/>
              </a:rPr>
              <a:t>ore </a:t>
            </a:r>
            <a:endParaRPr lang="en-US" sz="4400" b="1" dirty="0">
              <a:latin typeface="Franklin Gothic Book"/>
              <a:cs typeface="Franklin Gothic Book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4015494"/>
            <a:ext cx="5036742" cy="253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en-US" sz="1600" dirty="0">
              <a:latin typeface="Franklin Gothic Medium"/>
              <a:cs typeface="Franklin Gothic Medium"/>
            </a:endParaRPr>
          </a:p>
          <a:p>
            <a:pPr>
              <a:lnSpc>
                <a:spcPct val="90000"/>
              </a:lnSpc>
            </a:pPr>
            <a:endParaRPr lang="en-US" sz="1600" dirty="0" smtClean="0">
              <a:latin typeface="Franklin Gothic Medium"/>
              <a:cs typeface="Franklin Gothic Medium"/>
            </a:endParaRP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en-US" sz="1600" dirty="0" smtClean="0">
                <a:latin typeface="Franklin Gothic Book"/>
                <a:cs typeface="Franklin Gothic Book"/>
              </a:rPr>
              <a:t>Developed marketing programs to infuse emerging markets and media into sales opportunities</a:t>
            </a:r>
          </a:p>
          <a:p>
            <a:pPr marL="285750" indent="-285750">
              <a:lnSpc>
                <a:spcPct val="90000"/>
              </a:lnSpc>
              <a:buFontTx/>
              <a:buChar char="-"/>
            </a:pPr>
            <a:endParaRPr lang="en-US" sz="1600" dirty="0">
              <a:latin typeface="Franklin Gothic Book"/>
              <a:cs typeface="Franklin Gothic Book"/>
            </a:endParaRP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en-US" sz="1600" dirty="0" smtClean="0">
                <a:latin typeface="Franklin Gothic Book"/>
                <a:cs typeface="Franklin Gothic Book"/>
              </a:rPr>
              <a:t>Franchise Development and Owner Relations</a:t>
            </a:r>
          </a:p>
          <a:p>
            <a:pPr>
              <a:lnSpc>
                <a:spcPct val="90000"/>
              </a:lnSpc>
            </a:pPr>
            <a:endParaRPr lang="en-US" sz="1600" dirty="0" smtClean="0">
              <a:latin typeface="Franklin Gothic Book"/>
              <a:cs typeface="Franklin Gothic Book"/>
            </a:endParaRP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en-US" sz="1600" dirty="0" smtClean="0">
                <a:latin typeface="Franklin Gothic Book"/>
                <a:cs typeface="Franklin Gothic Book"/>
              </a:rPr>
              <a:t>Led acquisitions revenue through the full lifecycle: due diligence to exit sales</a:t>
            </a:r>
          </a:p>
          <a:p>
            <a:pPr>
              <a:lnSpc>
                <a:spcPct val="90000"/>
              </a:lnSpc>
            </a:pPr>
            <a:endParaRPr lang="en-US" sz="1600" dirty="0" smtClean="0">
              <a:latin typeface="Franklin Gothic Book"/>
              <a:cs typeface="Franklin Gothic Book"/>
            </a:endParaRPr>
          </a:p>
          <a:p>
            <a:pPr marL="285750" indent="-285750">
              <a:lnSpc>
                <a:spcPct val="90000"/>
              </a:lnSpc>
              <a:buFontTx/>
              <a:buChar char="-"/>
            </a:pPr>
            <a:r>
              <a:rPr lang="en-US" sz="1600" dirty="0" smtClean="0">
                <a:latin typeface="Franklin Gothic Book"/>
                <a:cs typeface="Franklin Gothic Book"/>
              </a:rPr>
              <a:t>Licensed Real Estate Agent</a:t>
            </a:r>
            <a:endParaRPr lang="en-US" sz="1600" dirty="0"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181580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819400"/>
            <a:ext cx="3013364" cy="2286000"/>
          </a:xfrm>
        </p:spPr>
        <p:txBody>
          <a:bodyPr>
            <a:normAutofit fontScale="90000"/>
          </a:bodyPr>
          <a:lstStyle/>
          <a:p>
            <a:r>
              <a:rPr lang="en-US" sz="20000" dirty="0" smtClean="0">
                <a:solidFill>
                  <a:schemeClr val="bg1">
                    <a:lumMod val="85000"/>
                  </a:schemeClr>
                </a:solidFill>
              </a:rPr>
              <a:t>&amp;</a:t>
            </a:r>
            <a:r>
              <a:rPr lang="en-US" sz="16600" dirty="0" smtClean="0"/>
              <a:t> </a:t>
            </a:r>
            <a:endParaRPr lang="en-US" sz="16600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3886200"/>
            <a:ext cx="655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Franklin Gothic Medium" panose="020B0603020102020204" pitchFamily="34" charset="0"/>
              </a:rPr>
              <a:t>In good company </a:t>
            </a:r>
            <a:endParaRPr lang="en-US" sz="44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99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55320" y="152400"/>
            <a:ext cx="8229600" cy="91440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Franklin Gothic Book"/>
                <a:cs typeface="Franklin Gothic Book"/>
              </a:rPr>
              <a:t>C</a:t>
            </a:r>
            <a:r>
              <a:rPr lang="en-US" sz="3600" dirty="0" smtClean="0">
                <a:solidFill>
                  <a:schemeClr val="tx1"/>
                </a:solidFill>
                <a:latin typeface="Franklin Gothic Book"/>
                <a:cs typeface="Franklin Gothic Book"/>
              </a:rPr>
              <a:t>ompanies that have taken this journey</a:t>
            </a:r>
            <a:r>
              <a:rPr lang="is-IS" sz="3600" dirty="0" smtClean="0">
                <a:solidFill>
                  <a:schemeClr val="tx1"/>
                </a:solidFill>
                <a:latin typeface="Franklin Gothic Book"/>
                <a:cs typeface="Franklin Gothic Book"/>
              </a:rPr>
              <a:t>...</a:t>
            </a:r>
            <a:endParaRPr lang="en-US" sz="3600" dirty="0">
              <a:solidFill>
                <a:schemeClr val="tx1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7" name="Picture Placeholder 3" descr="Unknow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00" b="22500"/>
          <a:stretch>
            <a:fillRect/>
          </a:stretch>
        </p:blipFill>
        <p:spPr>
          <a:xfrm>
            <a:off x="3824389" y="3473762"/>
            <a:ext cx="1915855" cy="1053720"/>
          </a:xfrm>
          <a:prstGeom prst="rect">
            <a:avLst/>
          </a:prstGeom>
        </p:spPr>
      </p:pic>
      <p:pic>
        <p:nvPicPr>
          <p:cNvPr id="8" name="Picture 7" descr="Unknown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389" y="1786174"/>
            <a:ext cx="1915855" cy="838187"/>
          </a:xfrm>
          <a:prstGeom prst="rect">
            <a:avLst/>
          </a:prstGeom>
        </p:spPr>
      </p:pic>
      <p:pic>
        <p:nvPicPr>
          <p:cNvPr id="9" name="Picture 8" descr="marriott_logo_for_we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502" y="5045110"/>
            <a:ext cx="2097961" cy="835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s://jnswire.s3.amazonaws.com/jns-media/c4/33/104164/hub_intl_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379" y="1652695"/>
            <a:ext cx="1715421" cy="118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39" y="3738282"/>
            <a:ext cx="2514231" cy="833718"/>
          </a:xfrm>
          <a:prstGeom prst="rect">
            <a:avLst/>
          </a:prstGeom>
          <a:noFill/>
        </p:spPr>
      </p:pic>
      <p:pic>
        <p:nvPicPr>
          <p:cNvPr id="13" name="Picture 12" descr="uhf_ihg_logo@2x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39" y="1824283"/>
            <a:ext cx="1526697" cy="114751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77463" y="3566620"/>
            <a:ext cx="1946351" cy="6677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39" y="5047379"/>
            <a:ext cx="2011450" cy="930829"/>
          </a:xfrm>
          <a:prstGeom prst="rect">
            <a:avLst/>
          </a:prstGeom>
        </p:spPr>
      </p:pic>
      <p:pic>
        <p:nvPicPr>
          <p:cNvPr id="12" name="Picture 11" descr="logo_brand_HI.png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437" y="4892709"/>
            <a:ext cx="1511929" cy="112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326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Approach of Webinar Series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937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0399"/>
          </a:xfr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>
            <a:noAutofit/>
          </a:bodyPr>
          <a:lstStyle/>
          <a:p>
            <a:r>
              <a:rPr lang="is-IS" sz="3200" dirty="0" smtClean="0">
                <a:latin typeface="Franklin Gothic Book"/>
                <a:cs typeface="Franklin Gothic Book"/>
              </a:rPr>
              <a:t>Profitable Revenue Acceleration Webinar Series</a:t>
            </a:r>
            <a:endParaRPr lang="en-US" sz="3200" dirty="0">
              <a:latin typeface="Franklin Gothic Book"/>
              <a:cs typeface="Franklin Gothic Book"/>
            </a:endParaRPr>
          </a:p>
        </p:txBody>
      </p:sp>
      <p:sp>
        <p:nvSpPr>
          <p:cNvPr id="30" name="Rectangle 9"/>
          <p:cNvSpPr>
            <a:spLocks noChangeArrowheads="1"/>
          </p:cNvSpPr>
          <p:nvPr/>
        </p:nvSpPr>
        <p:spPr bwMode="gray">
          <a:xfrm>
            <a:off x="355600" y="1336040"/>
            <a:ext cx="8544929" cy="532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53882" dir="2700000" algn="ctr" rotWithShape="0">
                    <a:srgbClr val="B2B2B2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08000" tIns="108000" rIns="72000" bIns="72000" anchor="t" anchorCtr="0"/>
          <a:lstStyle/>
          <a:p>
            <a:pPr eaLnBrk="1" hangingPunct="1">
              <a:lnSpc>
                <a:spcPct val="90000"/>
              </a:lnSpc>
              <a:spcBef>
                <a:spcPct val="25000"/>
              </a:spcBef>
              <a:defRPr/>
            </a:pPr>
            <a:endParaRPr lang="en-US" noProof="1" smtClean="0">
              <a:latin typeface="Avenir Medium"/>
              <a:cs typeface="Avenir Medium"/>
            </a:endParaRPr>
          </a:p>
          <a:p>
            <a:pPr marL="171450" indent="-171450" eaLnBrk="1" hangingPunct="1">
              <a:lnSpc>
                <a:spcPct val="90000"/>
              </a:lnSpc>
              <a:spcBef>
                <a:spcPct val="25000"/>
              </a:spcBef>
              <a:buFont typeface="Arial" charset="0"/>
              <a:buChar char="•"/>
              <a:defRPr/>
            </a:pPr>
            <a:endParaRPr lang="en-US" sz="2400" noProof="1">
              <a:latin typeface="Avenir Medium"/>
              <a:cs typeface="Avenir Medium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09972596"/>
              </p:ext>
            </p:extLst>
          </p:nvPr>
        </p:nvGraphicFramePr>
        <p:xfrm>
          <a:off x="237705" y="751840"/>
          <a:ext cx="8604919" cy="5988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70932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0399"/>
          </a:xfr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>
            <a:noAutofit/>
          </a:bodyPr>
          <a:lstStyle/>
          <a:p>
            <a:r>
              <a:rPr lang="is-IS" sz="3200" dirty="0" smtClean="0">
                <a:latin typeface="Franklin Gothic Book"/>
                <a:cs typeface="Franklin Gothic Book"/>
              </a:rPr>
              <a:t>Optimizing and Activating Revenue Channels</a:t>
            </a:r>
            <a:endParaRPr lang="en-US" sz="3200" dirty="0">
              <a:latin typeface="Franklin Gothic Book"/>
              <a:cs typeface="Franklin Gothic Book"/>
            </a:endParaRPr>
          </a:p>
        </p:txBody>
      </p:sp>
      <p:sp>
        <p:nvSpPr>
          <p:cNvPr id="30" name="Rectangle 9"/>
          <p:cNvSpPr>
            <a:spLocks noChangeArrowheads="1"/>
          </p:cNvSpPr>
          <p:nvPr/>
        </p:nvSpPr>
        <p:spPr bwMode="gray">
          <a:xfrm>
            <a:off x="355600" y="1336040"/>
            <a:ext cx="8544929" cy="532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53882" dir="2700000" algn="ctr" rotWithShape="0">
                    <a:srgbClr val="B2B2B2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08000" tIns="108000" rIns="72000" bIns="72000" anchor="t" anchorCtr="0"/>
          <a:lstStyle/>
          <a:p>
            <a:pPr eaLnBrk="1" hangingPunct="1">
              <a:lnSpc>
                <a:spcPct val="90000"/>
              </a:lnSpc>
              <a:spcBef>
                <a:spcPct val="25000"/>
              </a:spcBef>
              <a:defRPr/>
            </a:pPr>
            <a:endParaRPr lang="en-US" noProof="1" smtClean="0">
              <a:latin typeface="Avenir Medium"/>
              <a:cs typeface="Avenir Medium"/>
            </a:endParaRPr>
          </a:p>
          <a:p>
            <a:pPr marL="171450" indent="-171450" eaLnBrk="1" hangingPunct="1">
              <a:lnSpc>
                <a:spcPct val="90000"/>
              </a:lnSpc>
              <a:spcBef>
                <a:spcPct val="25000"/>
              </a:spcBef>
              <a:buFont typeface="Arial" charset="0"/>
              <a:buChar char="•"/>
              <a:defRPr/>
            </a:pPr>
            <a:endParaRPr lang="en-US" sz="2400" noProof="1">
              <a:latin typeface="Avenir Medium"/>
              <a:cs typeface="Avenir Medium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3221" y="987693"/>
            <a:ext cx="7937245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Franklin Gothic Book"/>
                <a:cs typeface="Franklin Gothic Book"/>
              </a:rPr>
              <a:t>Understanding the most profitable customer</a:t>
            </a:r>
          </a:p>
          <a:p>
            <a:endParaRPr lang="en-US" dirty="0" smtClean="0">
              <a:latin typeface="Franklin Gothic Book"/>
              <a:cs typeface="Franklin Gothic Book"/>
            </a:endParaRPr>
          </a:p>
          <a:p>
            <a:pPr marL="742950" lvl="1" indent="-285750">
              <a:buFont typeface="Arial"/>
              <a:buChar char="•"/>
            </a:pPr>
            <a:r>
              <a:rPr lang="en-US" dirty="0" smtClean="0">
                <a:latin typeface="Franklin Gothic Book"/>
                <a:cs typeface="Franklin Gothic Book"/>
              </a:rPr>
              <a:t>Illustration of Segmentation</a:t>
            </a:r>
          </a:p>
          <a:p>
            <a:pPr marL="742950" lvl="1" indent="-285750">
              <a:buFont typeface="Arial"/>
              <a:buChar char="•"/>
            </a:pPr>
            <a:endParaRPr lang="en-US" dirty="0">
              <a:latin typeface="Franklin Gothic Book"/>
              <a:cs typeface="Franklin Gothic Book"/>
            </a:endParaRPr>
          </a:p>
          <a:p>
            <a:pPr marL="742950" lvl="1" indent="-285750">
              <a:buFont typeface="Arial"/>
              <a:buChar char="•"/>
            </a:pPr>
            <a:r>
              <a:rPr lang="en-US" dirty="0" smtClean="0">
                <a:latin typeface="Franklin Gothic Book"/>
                <a:cs typeface="Franklin Gothic Book"/>
              </a:rPr>
              <a:t>A deeper dive into the profitability</a:t>
            </a:r>
          </a:p>
          <a:p>
            <a:endParaRPr lang="en-US" dirty="0">
              <a:latin typeface="Franklin Gothic Book"/>
              <a:cs typeface="Franklin Gothic Book"/>
            </a:endParaRPr>
          </a:p>
          <a:p>
            <a:endParaRPr lang="en-US" dirty="0">
              <a:latin typeface="Franklin Gothic Book"/>
              <a:cs typeface="Franklin Gothic Book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Franklin Gothic Book"/>
                <a:cs typeface="Franklin Gothic Book"/>
              </a:rPr>
              <a:t>Creating </a:t>
            </a:r>
            <a:r>
              <a:rPr lang="en-US" dirty="0">
                <a:latin typeface="Franklin Gothic Book"/>
                <a:cs typeface="Franklin Gothic Book"/>
              </a:rPr>
              <a:t>the optimized revenue equation- “the sweet spot”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Franklin Gothic Book"/>
              <a:cs typeface="Franklin Gothic Book"/>
            </a:endParaRPr>
          </a:p>
          <a:p>
            <a:pPr marL="742950" lvl="1" indent="-285750">
              <a:buFont typeface="Arial"/>
              <a:buChar char="•"/>
            </a:pPr>
            <a:r>
              <a:rPr lang="en-US" dirty="0">
                <a:latin typeface="Franklin Gothic Book"/>
                <a:cs typeface="Franklin Gothic Book"/>
              </a:rPr>
              <a:t>What makes sense for their hotel – an intersection of market and pro-forma</a:t>
            </a:r>
          </a:p>
          <a:p>
            <a:pPr marL="742950" lvl="1" indent="-285750">
              <a:buFont typeface="Arial"/>
              <a:buChar char="•"/>
            </a:pPr>
            <a:endParaRPr lang="en-US" dirty="0">
              <a:latin typeface="Franklin Gothic Book"/>
              <a:cs typeface="Franklin Gothic Book"/>
            </a:endParaRPr>
          </a:p>
          <a:p>
            <a:pPr marL="742950" lvl="1" indent="-285750">
              <a:buFont typeface="Arial"/>
              <a:buChar char="•"/>
            </a:pPr>
            <a:r>
              <a:rPr lang="en-US" dirty="0">
                <a:latin typeface="Franklin Gothic Book"/>
                <a:cs typeface="Franklin Gothic Book"/>
              </a:rPr>
              <a:t>Is rooms or rate?  The power of the </a:t>
            </a:r>
            <a:r>
              <a:rPr lang="en-US" i="1" u="sng" dirty="0" smtClean="0">
                <a:latin typeface="Franklin Gothic Book"/>
                <a:cs typeface="Franklin Gothic Book"/>
              </a:rPr>
              <a:t>AND</a:t>
            </a:r>
          </a:p>
          <a:p>
            <a:pPr lvl="1"/>
            <a:endParaRPr lang="en-US" dirty="0" smtClean="0">
              <a:latin typeface="Franklin Gothic Book"/>
              <a:cs typeface="Franklin Gothic Book"/>
            </a:endParaRPr>
          </a:p>
          <a:p>
            <a:endParaRPr lang="en-US" dirty="0">
              <a:latin typeface="Franklin Gothic Book"/>
              <a:cs typeface="Franklin Gothic Book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Franklin Gothic Book"/>
                <a:cs typeface="Franklin Gothic Book"/>
              </a:rPr>
              <a:t>With Clarity Brings Execution</a:t>
            </a:r>
          </a:p>
          <a:p>
            <a:pPr lvl="1"/>
            <a:endParaRPr lang="en-US" dirty="0" smtClean="0">
              <a:latin typeface="Franklin Gothic Book"/>
              <a:cs typeface="Franklin Gothic Book"/>
            </a:endParaRP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321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APPROACH </a:t>
            </a:r>
            <a:r>
              <a:rPr lang="en-US" sz="1600" dirty="0" smtClean="0">
                <a:solidFill>
                  <a:schemeClr val="tx1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>
                <a:solidFill>
                  <a:schemeClr val="tx1"/>
                </a:solidFill>
              </a:rPr>
              <a:t>CORNERSTONES &amp; PATHWAYS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193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35926"/>
            <a:ext cx="9144000" cy="5622074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-115075" y="6170157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latin typeface="Franklin Gothic Medium" panose="020B0603020102020204" pitchFamily="34" charset="0"/>
                <a:cs typeface="Times New Roman"/>
              </a:rPr>
              <a:t>C</a:t>
            </a:r>
            <a:r>
              <a:rPr lang="en-US" sz="2400" b="1" i="1" dirty="0" smtClean="0">
                <a:latin typeface="Franklin Gothic Medium" panose="020B0603020102020204" pitchFamily="34" charset="0"/>
                <a:cs typeface="Times New Roman"/>
              </a:rPr>
              <a:t>reate </a:t>
            </a:r>
            <a:r>
              <a:rPr lang="en-US" sz="2400" b="1" i="1" dirty="0">
                <a:latin typeface="Franklin Gothic Medium" panose="020B0603020102020204" pitchFamily="34" charset="0"/>
                <a:cs typeface="Times New Roman"/>
              </a:rPr>
              <a:t>long-term </a:t>
            </a:r>
            <a:r>
              <a:rPr lang="en-US" sz="2400" b="1" i="1" dirty="0" smtClean="0">
                <a:latin typeface="Franklin Gothic Medium" panose="020B0603020102020204" pitchFamily="34" charset="0"/>
                <a:cs typeface="Times New Roman"/>
              </a:rPr>
              <a:t>impact; see rapid results </a:t>
            </a:r>
            <a:endParaRPr lang="en-US" sz="2400" b="1" i="1" dirty="0">
              <a:latin typeface="Franklin Gothic Medium" panose="020B0603020102020204" pitchFamily="34" charset="0"/>
              <a:cs typeface="Times New Roman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237730" y="1732838"/>
            <a:ext cx="4004956" cy="3279696"/>
            <a:chOff x="50135" y="1518460"/>
            <a:chExt cx="5398296" cy="4420715"/>
          </a:xfrm>
        </p:grpSpPr>
        <p:sp>
          <p:nvSpPr>
            <p:cNvPr id="21" name="Isosceles Triangle 20"/>
            <p:cNvSpPr/>
            <p:nvPr/>
          </p:nvSpPr>
          <p:spPr>
            <a:xfrm rot="20350593">
              <a:off x="2142667" y="1669766"/>
              <a:ext cx="2697476" cy="3917905"/>
            </a:xfrm>
            <a:prstGeom prst="triangle">
              <a:avLst>
                <a:gd name="adj" fmla="val 60048"/>
              </a:avLst>
            </a:prstGeom>
            <a:gradFill flip="none" rotWithShape="1">
              <a:gsLst>
                <a:gs pos="31000">
                  <a:srgbClr val="BA1C7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Isosceles Triangle 21"/>
            <p:cNvSpPr/>
            <p:nvPr/>
          </p:nvSpPr>
          <p:spPr>
            <a:xfrm rot="1191330">
              <a:off x="649586" y="1518460"/>
              <a:ext cx="3036687" cy="4012156"/>
            </a:xfrm>
            <a:prstGeom prst="triangle">
              <a:avLst>
                <a:gd name="adj" fmla="val 56357"/>
              </a:avLst>
            </a:prstGeom>
            <a:gradFill flip="none" rotWithShape="1">
              <a:gsLst>
                <a:gs pos="40000">
                  <a:srgbClr val="BA1C7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  <p:cxnSp>
          <p:nvCxnSpPr>
            <p:cNvPr id="23" name="Straight Connector 22"/>
            <p:cNvCxnSpPr>
              <a:stCxn id="21" idx="4"/>
              <a:endCxn id="21" idx="2"/>
            </p:cNvCxnSpPr>
            <p:nvPr/>
          </p:nvCxnSpPr>
          <p:spPr>
            <a:xfrm flipH="1">
              <a:off x="2927153" y="4980250"/>
              <a:ext cx="2521278" cy="958925"/>
            </a:xfrm>
            <a:prstGeom prst="line">
              <a:avLst/>
            </a:prstGeom>
            <a:ln>
              <a:solidFill>
                <a:srgbClr val="7B096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2919334" y="1709315"/>
              <a:ext cx="119931" cy="4213062"/>
            </a:xfrm>
            <a:prstGeom prst="line">
              <a:avLst/>
            </a:prstGeom>
            <a:ln>
              <a:solidFill>
                <a:srgbClr val="7B0965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H="1">
              <a:off x="2966751" y="3140027"/>
              <a:ext cx="1150807" cy="398569"/>
            </a:xfrm>
            <a:prstGeom prst="line">
              <a:avLst/>
            </a:prstGeom>
            <a:ln>
              <a:solidFill>
                <a:srgbClr val="7B096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793236" y="3027615"/>
              <a:ext cx="1183097" cy="504285"/>
            </a:xfrm>
            <a:prstGeom prst="line">
              <a:avLst/>
            </a:prstGeom>
            <a:ln>
              <a:solidFill>
                <a:srgbClr val="7B096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stCxn id="21" idx="4"/>
              <a:endCxn id="30" idx="2"/>
            </p:cNvCxnSpPr>
            <p:nvPr/>
          </p:nvCxnSpPr>
          <p:spPr>
            <a:xfrm flipH="1" flipV="1">
              <a:off x="2946865" y="4136109"/>
              <a:ext cx="2501566" cy="84414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>
              <a:stCxn id="22" idx="2"/>
            </p:cNvCxnSpPr>
            <p:nvPr/>
          </p:nvCxnSpPr>
          <p:spPr>
            <a:xfrm flipV="1">
              <a:off x="58485" y="4155234"/>
              <a:ext cx="2898647" cy="74042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Isosceles Triangle 28"/>
            <p:cNvSpPr/>
            <p:nvPr/>
          </p:nvSpPr>
          <p:spPr>
            <a:xfrm rot="16371803" flipH="1">
              <a:off x="650100" y="3523026"/>
              <a:ext cx="1770275" cy="2860195"/>
            </a:xfrm>
            <a:prstGeom prst="triangle">
              <a:avLst/>
            </a:prstGeom>
            <a:solidFill>
              <a:schemeClr val="tx1">
                <a:lumMod val="65000"/>
                <a:lumOff val="35000"/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  <p:sp>
          <p:nvSpPr>
            <p:cNvPr id="30" name="Isosceles Triangle 29"/>
            <p:cNvSpPr/>
            <p:nvPr/>
          </p:nvSpPr>
          <p:spPr>
            <a:xfrm rot="5400000">
              <a:off x="3273754" y="3809219"/>
              <a:ext cx="1783372" cy="2437151"/>
            </a:xfrm>
            <a:prstGeom prst="triangle">
              <a:avLst>
                <a:gd name="adj" fmla="val 47450"/>
              </a:avLst>
            </a:prstGeom>
            <a:solidFill>
              <a:schemeClr val="tx1">
                <a:lumMod val="65000"/>
                <a:lumOff val="35000"/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1" name="Straight Connector 30"/>
            <p:cNvCxnSpPr/>
            <p:nvPr/>
          </p:nvCxnSpPr>
          <p:spPr>
            <a:xfrm flipH="1">
              <a:off x="2927153" y="4301387"/>
              <a:ext cx="2030875" cy="667161"/>
            </a:xfrm>
            <a:prstGeom prst="line">
              <a:avLst/>
            </a:prstGeom>
            <a:ln>
              <a:solidFill>
                <a:srgbClr val="7B096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745110" y="4155234"/>
              <a:ext cx="2206167" cy="799255"/>
            </a:xfrm>
            <a:prstGeom prst="line">
              <a:avLst/>
            </a:prstGeom>
            <a:ln>
              <a:solidFill>
                <a:srgbClr val="7B096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50135" y="4875770"/>
              <a:ext cx="2868668" cy="1043520"/>
            </a:xfrm>
            <a:prstGeom prst="line">
              <a:avLst/>
            </a:prstGeom>
            <a:ln>
              <a:solidFill>
                <a:srgbClr val="7B096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5925197" y="1436365"/>
            <a:ext cx="2897596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Franklin Gothic Medium" panose="020B0603020102020204" pitchFamily="34" charset="0"/>
                <a:cs typeface="Franklin Gothic Book"/>
              </a:rPr>
              <a:t>1 | Science &amp; Strategy</a:t>
            </a:r>
          </a:p>
          <a:p>
            <a:r>
              <a:rPr lang="en-US" sz="1600" dirty="0" smtClean="0">
                <a:latin typeface="Franklin Gothic Book" panose="020B0503020102020204" pitchFamily="34" charset="0"/>
                <a:cs typeface="Franklin Gothic Book"/>
              </a:rPr>
              <a:t>Examines the linkages and </a:t>
            </a:r>
            <a:r>
              <a:rPr lang="en-US" sz="1600" dirty="0" smtClean="0">
                <a:solidFill>
                  <a:srgbClr val="000000"/>
                </a:solidFill>
                <a:latin typeface="Franklin Gothic Book" panose="020B0503020102020204" pitchFamily="34" charset="0"/>
                <a:cs typeface="Franklin Gothic Book"/>
              </a:rPr>
              <a:t>disconnects across Financial Goals to Revenue Goals and Tactics  </a:t>
            </a:r>
          </a:p>
          <a:p>
            <a:endParaRPr lang="en-US" sz="900" b="1" dirty="0">
              <a:solidFill>
                <a:srgbClr val="FF0000"/>
              </a:solidFill>
              <a:latin typeface="Franklin Gothic Book" panose="020B0503020102020204" pitchFamily="34" charset="0"/>
              <a:cs typeface="Franklin Gothic Book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925197" y="4507728"/>
            <a:ext cx="3103728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Franklin Gothic Medium" panose="020B0603020102020204" pitchFamily="34" charset="0"/>
                <a:cs typeface="Franklin Gothic Book"/>
              </a:rPr>
              <a:t>2 | Process  &amp; Customer Engagement</a:t>
            </a:r>
          </a:p>
          <a:p>
            <a:r>
              <a:rPr lang="en-US" sz="1600" dirty="0" smtClean="0">
                <a:latin typeface="Franklin Gothic Book" panose="020B0503020102020204" pitchFamily="34" charset="0"/>
                <a:cs typeface="Franklin Gothic Book"/>
              </a:rPr>
              <a:t>Looks at how Revenue Management, Sales and Marketing </a:t>
            </a:r>
            <a:r>
              <a:rPr lang="en-US" sz="1600" dirty="0" smtClean="0">
                <a:solidFill>
                  <a:srgbClr val="000000"/>
                </a:solidFill>
                <a:latin typeface="Franklin Gothic Book" panose="020B0503020102020204" pitchFamily="34" charset="0"/>
                <a:cs typeface="Franklin Gothic Book"/>
              </a:rPr>
              <a:t>reach and engage with </a:t>
            </a:r>
            <a:r>
              <a:rPr lang="en-US" sz="1600" dirty="0" smtClean="0">
                <a:latin typeface="Franklin Gothic Book" panose="020B0503020102020204" pitchFamily="34" charset="0"/>
                <a:cs typeface="Franklin Gothic Book"/>
              </a:rPr>
              <a:t>their most profitable customers   </a:t>
            </a:r>
          </a:p>
          <a:p>
            <a:endParaRPr lang="en-US" sz="900" dirty="0">
              <a:latin typeface="Franklin Gothic Book" panose="020B0503020102020204" pitchFamily="34" charset="0"/>
              <a:cs typeface="Franklin Gothic Book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67640" y="4507728"/>
            <a:ext cx="311887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Franklin Gothic Medium" panose="020B0603020102020204" pitchFamily="34" charset="0"/>
                <a:cs typeface="Franklin Gothic Book"/>
              </a:rPr>
              <a:t>3 | Art &amp; Talent Optimization</a:t>
            </a:r>
          </a:p>
          <a:p>
            <a:r>
              <a:rPr lang="en-US" sz="1600" dirty="0" smtClean="0">
                <a:latin typeface="Franklin Gothic Book" panose="020B0503020102020204" pitchFamily="34" charset="0"/>
                <a:cs typeface="Franklin Gothic Book"/>
              </a:rPr>
              <a:t>Evaluates how </a:t>
            </a:r>
            <a:r>
              <a:rPr lang="en-US" sz="1600" dirty="0" smtClean="0">
                <a:solidFill>
                  <a:srgbClr val="000000"/>
                </a:solidFill>
                <a:latin typeface="Franklin Gothic Book" panose="020B0503020102020204" pitchFamily="34" charset="0"/>
                <a:cs typeface="Franklin Gothic Book"/>
              </a:rPr>
              <a:t>teams perform in front of clients and in decision-making moments, as well as talent development</a:t>
            </a:r>
          </a:p>
          <a:p>
            <a:endParaRPr lang="en-US" sz="900" dirty="0">
              <a:latin typeface="Franklin Gothic Book" panose="020B0503020102020204" pitchFamily="34" charset="0"/>
              <a:cs typeface="Franklin Gothic Book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67640" y="1436365"/>
            <a:ext cx="35052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Franklin Gothic Medium" panose="020B0603020102020204" pitchFamily="34" charset="0"/>
                <a:cs typeface="Franklin Gothic Book"/>
              </a:rPr>
              <a:t>4 | Sales Operations</a:t>
            </a:r>
          </a:p>
          <a:p>
            <a:r>
              <a:rPr lang="en-US" sz="1600" dirty="0" smtClean="0">
                <a:latin typeface="Franklin Gothic Book" panose="020B0503020102020204" pitchFamily="34" charset="0"/>
                <a:cs typeface="Franklin Gothic Book"/>
              </a:rPr>
              <a:t>Establishes metrics</a:t>
            </a:r>
            <a:r>
              <a:rPr lang="en-US" sz="1600" b="1" strike="sngStrike" dirty="0" smtClean="0">
                <a:solidFill>
                  <a:srgbClr val="FF0000"/>
                </a:solidFill>
                <a:latin typeface="Franklin Gothic Book" panose="020B0503020102020204" pitchFamily="34" charset="0"/>
                <a:cs typeface="Franklin Gothic Book"/>
              </a:rPr>
              <a:t> </a:t>
            </a:r>
            <a:r>
              <a:rPr lang="en-US" sz="1600" dirty="0" smtClean="0">
                <a:latin typeface="Franklin Gothic Book" panose="020B0503020102020204" pitchFamily="34" charset="0"/>
                <a:cs typeface="Franklin Gothic Book"/>
              </a:rPr>
              <a:t>and systems to support the Science, Process and Art </a:t>
            </a:r>
          </a:p>
          <a:p>
            <a:r>
              <a:rPr lang="en-US" sz="1600" dirty="0" smtClean="0">
                <a:latin typeface="Franklin Gothic Book" panose="020B0503020102020204" pitchFamily="34" charset="0"/>
                <a:cs typeface="Franklin Gothic Book"/>
              </a:rPr>
              <a:t>Tools and Systems to mechanize the science, process, art</a:t>
            </a:r>
            <a:endParaRPr lang="en-US" sz="1600" dirty="0">
              <a:latin typeface="Franklin Gothic Book" panose="020B0503020102020204" pitchFamily="34" charset="0"/>
              <a:cs typeface="Franklin Gothic Book"/>
            </a:endParaRPr>
          </a:p>
        </p:txBody>
      </p:sp>
      <p:sp>
        <p:nvSpPr>
          <p:cNvPr id="38" name="Title 4"/>
          <p:cNvSpPr txBox="1">
            <a:spLocks/>
          </p:cNvSpPr>
          <p:nvPr/>
        </p:nvSpPr>
        <p:spPr>
          <a:xfrm>
            <a:off x="1447800" y="118430"/>
            <a:ext cx="8305800" cy="7959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chemeClr val="tx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r>
              <a:rPr lang="en-US" sz="3200" b="0" dirty="0" smtClean="0">
                <a:latin typeface="Franklin Gothic Book"/>
                <a:cs typeface="Franklin Gothic Book"/>
              </a:rPr>
              <a:t>The Cornerstones of Effectiveness</a:t>
            </a:r>
            <a:br>
              <a:rPr lang="en-US" sz="3200" b="0" dirty="0" smtClean="0">
                <a:latin typeface="Franklin Gothic Book"/>
                <a:cs typeface="Franklin Gothic Book"/>
              </a:rPr>
            </a:br>
            <a:r>
              <a:rPr lang="en-US" sz="3200" b="0" dirty="0" smtClean="0">
                <a:latin typeface="Franklin Gothic Book"/>
                <a:cs typeface="Franklin Gothic Book"/>
              </a:rPr>
              <a:t/>
            </a:r>
            <a:br>
              <a:rPr lang="en-US" sz="3200" b="0" dirty="0" smtClean="0">
                <a:latin typeface="Franklin Gothic Book"/>
                <a:cs typeface="Franklin Gothic Book"/>
              </a:rPr>
            </a:br>
            <a:r>
              <a:rPr lang="en-US" sz="3200" dirty="0" smtClean="0">
                <a:latin typeface="Franklin Gothic Book"/>
                <a:cs typeface="Franklin Gothic Book"/>
              </a:rPr>
              <a:t>  	</a:t>
            </a:r>
            <a:endParaRPr lang="en-US" sz="3200" dirty="0"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890101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0" y="1235926"/>
            <a:ext cx="9144000" cy="5622074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436512" y="152400"/>
            <a:ext cx="7478888" cy="762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chemeClr val="tx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r>
              <a:rPr lang="en-US" sz="3200" b="0" dirty="0" smtClean="0">
                <a:latin typeface="Franklin Gothic Book"/>
                <a:cs typeface="Franklin Gothic Book"/>
              </a:rPr>
              <a:t>Performance Path</a:t>
            </a:r>
            <a:endParaRPr lang="en-US" sz="3200" b="0" dirty="0">
              <a:latin typeface="Franklin Gothic Book"/>
              <a:cs typeface="Franklin Gothic Book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992473" y="2376096"/>
            <a:ext cx="5982421" cy="12944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3682789" y="3663505"/>
            <a:ext cx="5288097" cy="122621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2868534" y="4873039"/>
            <a:ext cx="6102353" cy="16168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2" name="Group 21"/>
          <p:cNvGrpSpPr/>
          <p:nvPr/>
        </p:nvGrpSpPr>
        <p:grpSpPr>
          <a:xfrm>
            <a:off x="83797" y="2190478"/>
            <a:ext cx="5250203" cy="4299440"/>
            <a:chOff x="50135" y="1518460"/>
            <a:chExt cx="5398296" cy="4420715"/>
          </a:xfrm>
        </p:grpSpPr>
        <p:sp>
          <p:nvSpPr>
            <p:cNvPr id="23" name="Isosceles Triangle 22"/>
            <p:cNvSpPr/>
            <p:nvPr/>
          </p:nvSpPr>
          <p:spPr>
            <a:xfrm rot="20350593">
              <a:off x="2142667" y="1669766"/>
              <a:ext cx="2697476" cy="3917905"/>
            </a:xfrm>
            <a:prstGeom prst="triangle">
              <a:avLst>
                <a:gd name="adj" fmla="val 60048"/>
              </a:avLst>
            </a:prstGeom>
            <a:gradFill flip="none" rotWithShape="1">
              <a:gsLst>
                <a:gs pos="31000">
                  <a:srgbClr val="BA1C7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Isosceles Triangle 23"/>
            <p:cNvSpPr/>
            <p:nvPr/>
          </p:nvSpPr>
          <p:spPr>
            <a:xfrm rot="1191330">
              <a:off x="649586" y="1518460"/>
              <a:ext cx="3036687" cy="4012156"/>
            </a:xfrm>
            <a:prstGeom prst="triangle">
              <a:avLst>
                <a:gd name="adj" fmla="val 56357"/>
              </a:avLst>
            </a:prstGeom>
            <a:gradFill flip="none" rotWithShape="1">
              <a:gsLst>
                <a:gs pos="40000">
                  <a:srgbClr val="BA1C7F"/>
                </a:gs>
                <a:gs pos="100000">
                  <a:srgbClr val="FFFFFF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  <p:cxnSp>
          <p:nvCxnSpPr>
            <p:cNvPr id="25" name="Straight Connector 24"/>
            <p:cNvCxnSpPr>
              <a:stCxn id="23" idx="4"/>
              <a:endCxn id="23" idx="2"/>
            </p:cNvCxnSpPr>
            <p:nvPr/>
          </p:nvCxnSpPr>
          <p:spPr>
            <a:xfrm flipH="1">
              <a:off x="2927153" y="4980250"/>
              <a:ext cx="2521278" cy="958925"/>
            </a:xfrm>
            <a:prstGeom prst="line">
              <a:avLst/>
            </a:prstGeom>
            <a:ln>
              <a:solidFill>
                <a:srgbClr val="7B096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2919334" y="1709315"/>
              <a:ext cx="119931" cy="4213062"/>
            </a:xfrm>
            <a:prstGeom prst="line">
              <a:avLst/>
            </a:prstGeom>
            <a:ln>
              <a:solidFill>
                <a:srgbClr val="7B0965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2966751" y="3140027"/>
              <a:ext cx="1150807" cy="398569"/>
            </a:xfrm>
            <a:prstGeom prst="line">
              <a:avLst/>
            </a:prstGeom>
            <a:ln>
              <a:solidFill>
                <a:srgbClr val="7B096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1793236" y="3027615"/>
              <a:ext cx="1183097" cy="504285"/>
            </a:xfrm>
            <a:prstGeom prst="line">
              <a:avLst/>
            </a:prstGeom>
            <a:ln>
              <a:solidFill>
                <a:srgbClr val="7B096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stCxn id="23" idx="4"/>
              <a:endCxn id="32" idx="2"/>
            </p:cNvCxnSpPr>
            <p:nvPr/>
          </p:nvCxnSpPr>
          <p:spPr>
            <a:xfrm flipH="1" flipV="1">
              <a:off x="2946865" y="4136109"/>
              <a:ext cx="2501566" cy="84414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>
              <a:stCxn id="24" idx="2"/>
            </p:cNvCxnSpPr>
            <p:nvPr/>
          </p:nvCxnSpPr>
          <p:spPr>
            <a:xfrm flipV="1">
              <a:off x="58485" y="4155234"/>
              <a:ext cx="2898647" cy="740421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Isosceles Triangle 30"/>
            <p:cNvSpPr/>
            <p:nvPr/>
          </p:nvSpPr>
          <p:spPr>
            <a:xfrm rot="16371803" flipH="1">
              <a:off x="650100" y="3523026"/>
              <a:ext cx="1770275" cy="2860195"/>
            </a:xfrm>
            <a:prstGeom prst="triangle">
              <a:avLst/>
            </a:prstGeom>
            <a:solidFill>
              <a:schemeClr val="tx1">
                <a:lumMod val="65000"/>
                <a:lumOff val="35000"/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/>
            </a:p>
          </p:txBody>
        </p:sp>
        <p:sp>
          <p:nvSpPr>
            <p:cNvPr id="32" name="Isosceles Triangle 31"/>
            <p:cNvSpPr/>
            <p:nvPr/>
          </p:nvSpPr>
          <p:spPr>
            <a:xfrm rot="5400000">
              <a:off x="3273754" y="3809219"/>
              <a:ext cx="1783372" cy="2437151"/>
            </a:xfrm>
            <a:prstGeom prst="triangle">
              <a:avLst>
                <a:gd name="adj" fmla="val 47450"/>
              </a:avLst>
            </a:prstGeom>
            <a:solidFill>
              <a:schemeClr val="tx1">
                <a:lumMod val="65000"/>
                <a:lumOff val="35000"/>
                <a:alpha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3" name="Straight Connector 32"/>
            <p:cNvCxnSpPr/>
            <p:nvPr/>
          </p:nvCxnSpPr>
          <p:spPr>
            <a:xfrm flipH="1">
              <a:off x="2927153" y="4301387"/>
              <a:ext cx="2030875" cy="667161"/>
            </a:xfrm>
            <a:prstGeom prst="line">
              <a:avLst/>
            </a:prstGeom>
            <a:ln>
              <a:solidFill>
                <a:srgbClr val="7B096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745110" y="4155234"/>
              <a:ext cx="2206167" cy="799255"/>
            </a:xfrm>
            <a:prstGeom prst="line">
              <a:avLst/>
            </a:prstGeom>
            <a:ln>
              <a:solidFill>
                <a:srgbClr val="7B096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50135" y="4875770"/>
              <a:ext cx="2868668" cy="1043520"/>
            </a:xfrm>
            <a:prstGeom prst="line">
              <a:avLst/>
            </a:prstGeom>
            <a:ln>
              <a:solidFill>
                <a:srgbClr val="7B096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/>
          <p:cNvSpPr txBox="1"/>
          <p:nvPr/>
        </p:nvSpPr>
        <p:spPr>
          <a:xfrm>
            <a:off x="5756713" y="5293126"/>
            <a:ext cx="31637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Franklin Gothic Book"/>
                <a:cs typeface="Franklin Gothic Book"/>
              </a:rPr>
              <a:t>Discovery &amp; Delivery:  Do teams and leadership have correct </a:t>
            </a:r>
            <a:r>
              <a:rPr lang="en-US" sz="1400" dirty="0" smtClean="0">
                <a:solidFill>
                  <a:srgbClr val="000000"/>
                </a:solidFill>
                <a:latin typeface="Franklin Gothic Book"/>
                <a:cs typeface="Franklin Gothic Book"/>
              </a:rPr>
              <a:t>&amp; </a:t>
            </a:r>
            <a:r>
              <a:rPr lang="en-US" sz="1400" dirty="0" smtClean="0">
                <a:latin typeface="Franklin Gothic Book"/>
                <a:cs typeface="Franklin Gothic Book"/>
              </a:rPr>
              <a:t>shared skills, understanding and knowledge to be successful?  They know exactly what to do and when.</a:t>
            </a:r>
            <a:endParaRPr lang="en-US" sz="1400" dirty="0">
              <a:latin typeface="Franklin Gothic Book"/>
              <a:cs typeface="Franklin Gothic Book"/>
            </a:endParaRPr>
          </a:p>
          <a:p>
            <a:endParaRPr lang="en-US" sz="1400" dirty="0">
              <a:latin typeface="Avenir Medium"/>
              <a:cs typeface="Avenir Medium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427225" y="4920735"/>
            <a:ext cx="3815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Franklin Gothic Medium" panose="020B0603020102020204" pitchFamily="34" charset="0"/>
                <a:cs typeface="Avenir Medium"/>
              </a:rPr>
              <a:t>1. Foundation: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Avenir Medium"/>
                <a:cs typeface="Avenir Medium"/>
              </a:rPr>
              <a:t> </a:t>
            </a:r>
            <a:endParaRPr lang="en-US" sz="1600" dirty="0">
              <a:solidFill>
                <a:schemeClr val="bg1"/>
              </a:solidFill>
              <a:latin typeface="Avenir Medium"/>
              <a:cs typeface="Avenir Medium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341158" y="3732506"/>
            <a:ext cx="358364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FF"/>
                </a:solidFill>
                <a:latin typeface="Franklin Gothic Medium" panose="020B0603020102020204" pitchFamily="34" charset="0"/>
                <a:cs typeface="Avenir Medium"/>
              </a:rPr>
              <a:t>2. Framework:</a:t>
            </a:r>
          </a:p>
          <a:p>
            <a:r>
              <a:rPr lang="en-US" sz="1400" b="1" dirty="0" smtClean="0">
                <a:latin typeface="Avenir Medium"/>
                <a:cs typeface="Avenir Medium"/>
              </a:rPr>
              <a:t> </a:t>
            </a:r>
            <a:endParaRPr lang="en-US" sz="1400" b="1" dirty="0">
              <a:latin typeface="Avenir Medium"/>
              <a:cs typeface="Avenir Medium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556000" y="2376097"/>
            <a:ext cx="300537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FF"/>
                </a:solidFill>
                <a:latin typeface="Franklin Gothic Medium" panose="020B0603020102020204" pitchFamily="34" charset="0"/>
                <a:cs typeface="Avenir Medium"/>
              </a:rPr>
              <a:t>3. Focus:</a:t>
            </a:r>
          </a:p>
          <a:p>
            <a:r>
              <a:rPr lang="en-US" sz="1400" b="1" dirty="0" smtClean="0">
                <a:latin typeface="Avenir Medium"/>
                <a:cs typeface="Avenir Medium"/>
              </a:rPr>
              <a:t> </a:t>
            </a:r>
            <a:endParaRPr lang="en-US" sz="1400" b="1" dirty="0">
              <a:latin typeface="Avenir Medium"/>
              <a:cs typeface="Avenir Medium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705394" y="4061698"/>
            <a:ext cx="43624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Franklin Gothic Book"/>
                <a:cs typeface="Franklin Gothic Book"/>
              </a:rPr>
              <a:t>Examining and ensuring that teams and leadership have foundational tools and habitual approaches  to their work.  The uncommon becomes habit.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937000" y="2933342"/>
            <a:ext cx="490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Franklin Gothic Book"/>
                <a:cs typeface="Franklin Gothic Book"/>
              </a:rPr>
              <a:t>Creating a cadence for strategy execution and the continued honing of process and art.</a:t>
            </a:r>
            <a:r>
              <a:rPr lang="en-US" sz="1400" dirty="0">
                <a:latin typeface="Franklin Gothic Book"/>
                <a:cs typeface="Franklin Gothic Book"/>
              </a:rPr>
              <a:t> </a:t>
            </a:r>
            <a:r>
              <a:rPr lang="en-US" sz="1400" dirty="0" smtClean="0">
                <a:latin typeface="Franklin Gothic Book"/>
                <a:cs typeface="Franklin Gothic Book"/>
              </a:rPr>
              <a:t> Repeated Results.</a:t>
            </a:r>
            <a:endParaRPr lang="en-US" sz="1400" dirty="0">
              <a:latin typeface="Franklin Gothic Book"/>
              <a:cs typeface="Franklin Gothic Book"/>
            </a:endParaRPr>
          </a:p>
        </p:txBody>
      </p:sp>
      <p:sp>
        <p:nvSpPr>
          <p:cNvPr id="42" name="Content Placeholder 5"/>
          <p:cNvSpPr txBox="1">
            <a:spLocks/>
          </p:cNvSpPr>
          <p:nvPr/>
        </p:nvSpPr>
        <p:spPr>
          <a:xfrm>
            <a:off x="528320" y="1362871"/>
            <a:ext cx="8610600" cy="8259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Franklin Gothic Book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/>
              <a:buNone/>
            </a:pPr>
            <a:r>
              <a:rPr lang="en-US" sz="1900" dirty="0" smtClean="0">
                <a:solidFill>
                  <a:schemeClr val="tx1"/>
                </a:solidFill>
                <a:latin typeface="Franklin Gothic Book" panose="020B0503020102020204" pitchFamily="34" charset="0"/>
                <a:ea typeface="Franklin Gothic Book"/>
                <a:cs typeface="Franklin Gothic Book"/>
              </a:rPr>
              <a:t>Having a strategic and disciplined path toward success ensures an ability to seamlessly pivot within marketplace shifts:</a:t>
            </a:r>
            <a:r>
              <a:rPr lang="en-US" sz="1900" dirty="0" smtClean="0">
                <a:latin typeface="Franklin Gothic Book" panose="020B0503020102020204" pitchFamily="34" charset="0"/>
                <a:ea typeface="Franklin Gothic Book"/>
                <a:cs typeface="Franklin Gothic Book"/>
              </a:rPr>
              <a:t> </a:t>
            </a:r>
          </a:p>
          <a:p>
            <a:pPr marL="0" indent="0">
              <a:spcBef>
                <a:spcPts val="0"/>
              </a:spcBef>
              <a:buFont typeface="Arial"/>
              <a:buNone/>
            </a:pPr>
            <a:endParaRPr lang="en-US" sz="1900" dirty="0" smtClean="0">
              <a:latin typeface="Franklin Gothic Book" panose="020B0503020102020204" pitchFamily="34" charset="0"/>
              <a:ea typeface="Franklin Gothic Book"/>
              <a:cs typeface="Franklin Gothic Book"/>
            </a:endParaRPr>
          </a:p>
          <a:p>
            <a:pPr marL="0" indent="0">
              <a:spcBef>
                <a:spcPts val="0"/>
              </a:spcBef>
              <a:buFont typeface="Arial"/>
              <a:buNone/>
            </a:pPr>
            <a:endParaRPr lang="en-US" sz="1900" dirty="0" smtClean="0">
              <a:latin typeface="Franklin Gothic Book" panose="020B0503020102020204" pitchFamily="34" charset="0"/>
              <a:ea typeface="Franklin Gothic Book"/>
              <a:cs typeface="Franklin Gothic Book"/>
            </a:endParaRPr>
          </a:p>
          <a:p>
            <a:pPr marL="0" indent="0">
              <a:spcBef>
                <a:spcPts val="0"/>
              </a:spcBef>
              <a:buFont typeface="Arial"/>
              <a:buNone/>
            </a:pPr>
            <a:endParaRPr lang="en-US" sz="19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486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1235926"/>
            <a:ext cx="9144000" cy="5622074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1436512" y="152400"/>
            <a:ext cx="7478888" cy="762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 baseline="0">
                <a:solidFill>
                  <a:schemeClr val="tx1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r>
              <a:rPr lang="en-US" sz="3200" b="0" dirty="0" smtClean="0">
                <a:latin typeface="Franklin Gothic Book"/>
                <a:cs typeface="Franklin Gothic Book"/>
              </a:rPr>
              <a:t>Our approach</a:t>
            </a:r>
            <a:endParaRPr lang="en-US" sz="3200" b="0" dirty="0">
              <a:latin typeface="Franklin Gothic Book"/>
              <a:cs typeface="Franklin Gothic Book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28329" y="3200400"/>
            <a:ext cx="4269759" cy="352545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Rectangle 10"/>
          <p:cNvSpPr/>
          <p:nvPr/>
        </p:nvSpPr>
        <p:spPr>
          <a:xfrm>
            <a:off x="228600" y="2544506"/>
            <a:ext cx="4114800" cy="4193839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Rectangle 11"/>
          <p:cNvSpPr/>
          <p:nvPr/>
        </p:nvSpPr>
        <p:spPr>
          <a:xfrm>
            <a:off x="-3352800" y="2233902"/>
            <a:ext cx="3810000" cy="502073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t" anchorCtr="0">
            <a:noAutofit/>
          </a:bodyPr>
          <a:lstStyle/>
          <a:p>
            <a:pPr marL="63500" lvl="0" algn="l" defTabSz="8001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endParaRPr lang="en-US" sz="2400" i="0" kern="1200" dirty="0" smtClean="0">
              <a:latin typeface="Franklin Gothic Medium" panose="020B0603020102020204" pitchFamily="34" charset="0"/>
              <a:cs typeface="Times New Roman"/>
            </a:endParaRPr>
          </a:p>
          <a:p>
            <a:pPr lvl="0" algn="r" defTabSz="8001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sz="1400" kern="1200" dirty="0" smtClean="0">
                <a:latin typeface="Franklin Gothic Book" panose="020B0503020102020204" pitchFamily="34" charset="0"/>
              </a:rPr>
              <a:t> </a:t>
            </a:r>
            <a:endParaRPr lang="en-US" sz="1400" kern="1200" dirty="0">
              <a:latin typeface="Franklin Gothic Book" panose="020B0503020102020204" pitchFamily="34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228600" y="1839730"/>
            <a:ext cx="8763000" cy="151307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65000"/>
            </a:schemeClr>
          </a:solidFill>
          <a:ln>
            <a:solidFill>
              <a:srgbClr val="A0155E"/>
            </a:solidFill>
          </a:ln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shade val="50000"/>
              <a:hueOff val="361436"/>
              <a:satOff val="-7560"/>
              <a:lumOff val="42063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Right Arrow 8"/>
          <p:cNvSpPr/>
          <p:nvPr/>
        </p:nvSpPr>
        <p:spPr>
          <a:xfrm>
            <a:off x="324940" y="2209800"/>
            <a:ext cx="8169911" cy="81057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0010" tIns="80010" rIns="254000" bIns="135666" numCol="1" spcCol="1270" anchor="ctr" anchorCtr="0">
            <a:noAutofit/>
          </a:bodyPr>
          <a:lstStyle/>
          <a:p>
            <a:pPr lvl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dirty="0" smtClean="0">
                <a:latin typeface="Franklin Gothic Medium" panose="020B0603020102020204" pitchFamily="34" charset="0"/>
              </a:rPr>
              <a:t>Cornerstones of Effectiveness</a:t>
            </a:r>
            <a:endParaRPr lang="en-US" sz="2800" b="1" kern="1200" dirty="0">
              <a:latin typeface="Franklin Gothic Medium" panose="020B0603020102020204" pitchFamily="34" charset="0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3962400" y="2544507"/>
            <a:ext cx="5029200" cy="141789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7F7F7F"/>
          </a:solidFill>
          <a:ln>
            <a:solidFill>
              <a:srgbClr val="A0155E"/>
            </a:solidFill>
          </a:ln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shade val="5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Right Arrow 4"/>
          <p:cNvSpPr/>
          <p:nvPr/>
        </p:nvSpPr>
        <p:spPr>
          <a:xfrm>
            <a:off x="4495800" y="3077907"/>
            <a:ext cx="4258470" cy="42729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1440" tIns="91440" rIns="254000" bIns="135666" numCol="1" spcCol="1270" anchor="ctr" anchorCtr="0">
            <a:noAutofit/>
          </a:bodyPr>
          <a:lstStyle/>
          <a:p>
            <a:pPr lvl="0" algn="l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300" b="1" kern="1200" dirty="0" smtClean="0">
                <a:latin typeface="Franklin Gothic Medium" panose="020B0603020102020204" pitchFamily="34" charset="0"/>
              </a:rPr>
              <a:t>Performance Path</a:t>
            </a:r>
            <a:endParaRPr lang="en-US" sz="2300" b="1" kern="1200" dirty="0">
              <a:latin typeface="Franklin Gothic Medium" panose="020B0603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801" y="1391920"/>
            <a:ext cx="7609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defTabSz="800100">
              <a:spcBef>
                <a:spcPct val="0"/>
              </a:spcBef>
            </a:pPr>
            <a:r>
              <a:rPr lang="en-US" sz="1600" dirty="0" smtClean="0">
                <a:latin typeface="Franklin Gothic Book"/>
                <a:cs typeface="Franklin Gothic Book"/>
              </a:rPr>
              <a:t>Our layered methodology rapidly increases </a:t>
            </a:r>
            <a:r>
              <a:rPr lang="en-US" sz="1600" dirty="0">
                <a:latin typeface="Franklin Gothic Book"/>
                <a:cs typeface="Franklin Gothic Book"/>
              </a:rPr>
              <a:t>revenue efficacy &amp; engagement across </a:t>
            </a:r>
            <a:r>
              <a:rPr lang="en-US" sz="1600" i="1" dirty="0" smtClean="0">
                <a:latin typeface="Franklin Gothic Book"/>
                <a:cs typeface="Franklin Gothic Book"/>
              </a:rPr>
              <a:t>Revenue Management, Sales and Marketing teams</a:t>
            </a:r>
            <a:r>
              <a:rPr lang="en-US" sz="1600" dirty="0" smtClean="0">
                <a:latin typeface="Franklin Gothic Book"/>
                <a:cs typeface="Franklin Gothic Book"/>
              </a:rPr>
              <a:t>: </a:t>
            </a:r>
            <a:endParaRPr lang="en-US" sz="1600" dirty="0">
              <a:latin typeface="Franklin Gothic Book"/>
              <a:cs typeface="Franklin Gothic Book"/>
            </a:endParaRPr>
          </a:p>
          <a:p>
            <a:r>
              <a:rPr lang="en-US" sz="1600" dirty="0" smtClean="0">
                <a:latin typeface="Franklin Gothic Book"/>
                <a:cs typeface="Franklin Gothic Book"/>
              </a:rPr>
              <a:t> </a:t>
            </a:r>
            <a:endParaRPr lang="en-US" sz="1600" dirty="0">
              <a:latin typeface="Franklin Gothic Book"/>
              <a:cs typeface="Franklin Gothic Book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83863" y="3657600"/>
            <a:ext cx="4106070" cy="306825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t" anchorCtr="0">
            <a:noAutofit/>
          </a:bodyPr>
          <a:lstStyle/>
          <a:p>
            <a:pPr marL="63500" lvl="0" defTabSz="800100">
              <a:spcBef>
                <a:spcPct val="0"/>
              </a:spcBef>
            </a:pPr>
            <a:r>
              <a:rPr lang="en-US" sz="1600" dirty="0" smtClean="0">
                <a:latin typeface="Franklin Gothic Book" panose="020B0503020102020204" pitchFamily="34" charset="0"/>
                <a:cs typeface="Franklin Gothic Book"/>
              </a:rPr>
              <a:t>The </a:t>
            </a:r>
            <a:r>
              <a:rPr lang="en-US" sz="1600" dirty="0">
                <a:latin typeface="Franklin Gothic Book" panose="020B0503020102020204" pitchFamily="34" charset="0"/>
                <a:cs typeface="Franklin Gothic Book"/>
              </a:rPr>
              <a:t>Path toward highly efficient Performance allows us to examine and build </a:t>
            </a:r>
            <a:r>
              <a:rPr lang="en-US" sz="1600" dirty="0" smtClean="0">
                <a:latin typeface="Franklin Gothic Book" panose="020B0503020102020204" pitchFamily="34" charset="0"/>
                <a:cs typeface="Franklin Gothic Book"/>
              </a:rPr>
              <a:t>upon the cornerstones in </a:t>
            </a:r>
            <a:r>
              <a:rPr lang="en-US" sz="1600" dirty="0">
                <a:latin typeface="Franklin Gothic Book" panose="020B0503020102020204" pitchFamily="34" charset="0"/>
                <a:cs typeface="Franklin Gothic Book"/>
              </a:rPr>
              <a:t>three critical business levels: </a:t>
            </a:r>
          </a:p>
          <a:p>
            <a:pPr marL="63500" lvl="0" defTabSz="800100">
              <a:spcBef>
                <a:spcPct val="0"/>
              </a:spcBef>
            </a:pPr>
            <a:endParaRPr lang="en-US" sz="1600" dirty="0">
              <a:latin typeface="Franklin Gothic Book" panose="020B0503020102020204" pitchFamily="34" charset="0"/>
              <a:cs typeface="Franklin Gothic Book"/>
            </a:endParaRPr>
          </a:p>
          <a:p>
            <a:pPr marL="63500" lvl="0" defTabSz="800100">
              <a:spcBef>
                <a:spcPct val="0"/>
              </a:spcBef>
            </a:pPr>
            <a:r>
              <a:rPr lang="en-US" sz="2000" dirty="0" smtClean="0">
                <a:latin typeface="Franklin Gothic Medium" panose="020B0603020102020204" pitchFamily="34" charset="0"/>
                <a:cs typeface="Times New Roman"/>
              </a:rPr>
              <a:t>	Foundation</a:t>
            </a:r>
            <a:endParaRPr lang="en-US" sz="2000" dirty="0">
              <a:latin typeface="Franklin Gothic Medium" panose="020B0603020102020204" pitchFamily="34" charset="0"/>
              <a:cs typeface="Times New Roman"/>
            </a:endParaRPr>
          </a:p>
          <a:p>
            <a:pPr marL="63500" lvl="0" defTabSz="800100">
              <a:spcBef>
                <a:spcPct val="0"/>
              </a:spcBef>
            </a:pPr>
            <a:r>
              <a:rPr lang="en-US" sz="2000" dirty="0">
                <a:latin typeface="Franklin Gothic Medium" panose="020B0603020102020204" pitchFamily="34" charset="0"/>
                <a:cs typeface="Times New Roman"/>
              </a:rPr>
              <a:t>	</a:t>
            </a:r>
            <a:r>
              <a:rPr lang="en-US" sz="2000" dirty="0" smtClean="0">
                <a:latin typeface="Franklin Gothic Medium" panose="020B0603020102020204" pitchFamily="34" charset="0"/>
                <a:cs typeface="Times New Roman"/>
              </a:rPr>
              <a:t>	Framework </a:t>
            </a:r>
            <a:endParaRPr lang="en-US" sz="2000" dirty="0">
              <a:latin typeface="Franklin Gothic Medium" panose="020B0603020102020204" pitchFamily="34" charset="0"/>
              <a:cs typeface="Times New Roman"/>
            </a:endParaRPr>
          </a:p>
          <a:p>
            <a:pPr marL="63500" lvl="0" defTabSz="800100">
              <a:spcBef>
                <a:spcPct val="0"/>
              </a:spcBef>
            </a:pPr>
            <a:r>
              <a:rPr lang="en-US" sz="2000" dirty="0">
                <a:latin typeface="Franklin Gothic Medium" panose="020B0603020102020204" pitchFamily="34" charset="0"/>
                <a:cs typeface="Times New Roman"/>
              </a:rPr>
              <a:t>		</a:t>
            </a:r>
            <a:r>
              <a:rPr lang="en-US" sz="2000" dirty="0" smtClean="0">
                <a:latin typeface="Franklin Gothic Medium" panose="020B0603020102020204" pitchFamily="34" charset="0"/>
                <a:cs typeface="Times New Roman"/>
              </a:rPr>
              <a:t>	</a:t>
            </a:r>
            <a:r>
              <a:rPr lang="en-US" sz="1400" dirty="0" smtClean="0">
                <a:latin typeface="Franklin Gothic Book" panose="020B0503020102020204" pitchFamily="34" charset="0"/>
                <a:cs typeface="Times New Roman"/>
              </a:rPr>
              <a:t>and</a:t>
            </a:r>
            <a:r>
              <a:rPr lang="en-US" sz="2000" dirty="0" smtClean="0">
                <a:latin typeface="Franklin Gothic Medium" panose="020B0603020102020204" pitchFamily="34" charset="0"/>
                <a:cs typeface="Times New Roman"/>
              </a:rPr>
              <a:t> Focus</a:t>
            </a:r>
          </a:p>
          <a:p>
            <a:pPr marL="63500" lvl="0" defTabSz="800100">
              <a:spcBef>
                <a:spcPct val="0"/>
              </a:spcBef>
            </a:pPr>
            <a:endParaRPr lang="en-US" sz="1400" dirty="0">
              <a:latin typeface="Franklin Gothic Medium" panose="020B0603020102020204" pitchFamily="34" charset="0"/>
              <a:cs typeface="Times New Roman"/>
            </a:endParaRPr>
          </a:p>
          <a:p>
            <a:pPr marL="63500" defTabSz="800100">
              <a:spcBef>
                <a:spcPct val="0"/>
              </a:spcBef>
            </a:pPr>
            <a:r>
              <a:rPr lang="en-US" sz="1600" dirty="0">
                <a:latin typeface="Franklin Gothic Book" panose="020B0503020102020204" pitchFamily="34" charset="0"/>
                <a:cs typeface="Franklin Gothic Book"/>
              </a:rPr>
              <a:t>In doing so, we begin to understand the opportunities and </a:t>
            </a:r>
            <a:r>
              <a:rPr lang="en-US" sz="1600" dirty="0" smtClean="0">
                <a:latin typeface="Franklin Gothic Book" panose="020B0503020102020204" pitchFamily="34" charset="0"/>
                <a:cs typeface="Franklin Gothic Book"/>
              </a:rPr>
              <a:t>build what is needed at </a:t>
            </a:r>
            <a:r>
              <a:rPr lang="en-US" sz="1600" dirty="0">
                <a:latin typeface="Franklin Gothic Book" panose="020B0503020102020204" pitchFamily="34" charset="0"/>
                <a:cs typeface="Franklin Gothic Book"/>
              </a:rPr>
              <a:t>each level</a:t>
            </a:r>
            <a:r>
              <a:rPr lang="en-US" sz="1600" dirty="0" smtClean="0">
                <a:latin typeface="Franklin Gothic Book" panose="020B0503020102020204" pitchFamily="34" charset="0"/>
                <a:cs typeface="Franklin Gothic Book"/>
              </a:rPr>
              <a:t>.</a:t>
            </a:r>
            <a:endParaRPr lang="en-US" sz="1400" b="0" i="1" kern="1200" dirty="0" smtClean="0">
              <a:latin typeface="Franklin Gothic Book" panose="020B0503020102020204" pitchFamily="34" charset="0"/>
              <a:cs typeface="Franklin Gothic Book"/>
            </a:endParaRPr>
          </a:p>
          <a:p>
            <a:pPr marL="63500" lvl="0" indent="0" algn="l" defTabSz="8001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endParaRPr lang="en-US" sz="1400" kern="1200" dirty="0" smtClean="0">
              <a:latin typeface="Franklin Gothic Book" panose="020B0503020102020204" pitchFamily="34" charset="0"/>
              <a:cs typeface="Franklin Gothic Book"/>
            </a:endParaRPr>
          </a:p>
          <a:p>
            <a:pPr marL="63500" lvl="0" indent="0" algn="l" defTabSz="7112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</a:pPr>
            <a:r>
              <a:rPr lang="en-US" sz="1600" i="0" kern="1200" dirty="0" smtClean="0">
                <a:latin typeface="Franklin Gothic Book" panose="020B0503020102020204" pitchFamily="34" charset="0"/>
                <a:cs typeface="Times New Roman"/>
              </a:rPr>
              <a:t>	</a:t>
            </a:r>
            <a:endParaRPr lang="en-US" sz="1600" i="0" kern="1200" dirty="0">
              <a:latin typeface="Franklin Gothic Book" panose="020B0503020102020204" pitchFamily="34" charset="0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3276600"/>
            <a:ext cx="3429000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500" lvl="0" defTabSz="800100">
              <a:spcBef>
                <a:spcPct val="0"/>
              </a:spcBef>
            </a:pPr>
            <a:r>
              <a:rPr lang="en-US" dirty="0" smtClean="0">
                <a:latin typeface="Franklin Gothic Book" panose="020B0503020102020204" pitchFamily="34" charset="0"/>
                <a:cs typeface="Franklin Gothic Book"/>
              </a:rPr>
              <a:t>The cornerstones represent the key areas needed within an effective revenue team</a:t>
            </a:r>
            <a:endParaRPr lang="en-US" dirty="0">
              <a:latin typeface="Franklin Gothic Book" panose="020B0503020102020204" pitchFamily="34" charset="0"/>
              <a:cs typeface="Franklin Gothic Book"/>
            </a:endParaRPr>
          </a:p>
          <a:p>
            <a:pPr marL="63500" lvl="0" defTabSz="800100">
              <a:spcBef>
                <a:spcPct val="0"/>
              </a:spcBef>
            </a:pPr>
            <a:r>
              <a:rPr lang="en-US" dirty="0">
                <a:latin typeface="Franklin Gothic Medium" panose="020B0603020102020204" pitchFamily="34" charset="0"/>
                <a:cs typeface="Franklin Gothic Book"/>
              </a:rPr>
              <a:t> </a:t>
            </a:r>
          </a:p>
          <a:p>
            <a:pPr marL="406400" lvl="0" indent="-342900" defTabSz="800100">
              <a:spcBef>
                <a:spcPct val="0"/>
              </a:spcBef>
              <a:buFont typeface="+mj-lt"/>
              <a:buAutoNum type="arabicPeriod"/>
            </a:pPr>
            <a:r>
              <a:rPr lang="en-US" dirty="0">
                <a:latin typeface="Franklin Gothic Medium" panose="020B0603020102020204" pitchFamily="34" charset="0"/>
                <a:cs typeface="Times New Roman"/>
              </a:rPr>
              <a:t>Science &amp; Strategy</a:t>
            </a:r>
          </a:p>
          <a:p>
            <a:pPr marL="406400" lvl="0" indent="-342900" defTabSz="800100">
              <a:spcBef>
                <a:spcPct val="0"/>
              </a:spcBef>
              <a:buFont typeface="+mj-lt"/>
              <a:buAutoNum type="arabicPeriod"/>
            </a:pPr>
            <a:r>
              <a:rPr lang="en-US" dirty="0">
                <a:latin typeface="Franklin Gothic Medium" panose="020B0603020102020204" pitchFamily="34" charset="0"/>
                <a:cs typeface="Times New Roman"/>
              </a:rPr>
              <a:t>Process &amp; Customer Engagement</a:t>
            </a:r>
          </a:p>
          <a:p>
            <a:pPr marL="406400" lvl="0" indent="-342900" defTabSz="800100">
              <a:spcBef>
                <a:spcPct val="0"/>
              </a:spcBef>
              <a:buFont typeface="+mj-lt"/>
              <a:buAutoNum type="arabicPeriod"/>
            </a:pPr>
            <a:r>
              <a:rPr lang="en-US" dirty="0">
                <a:latin typeface="Franklin Gothic Medium" panose="020B0603020102020204" pitchFamily="34" charset="0"/>
                <a:cs typeface="Times New Roman"/>
              </a:rPr>
              <a:t>Art &amp; Talent Optimization</a:t>
            </a:r>
          </a:p>
          <a:p>
            <a:pPr marL="406400" lvl="0" indent="-342900" defTabSz="711200">
              <a:spcBef>
                <a:spcPct val="0"/>
              </a:spcBef>
              <a:buFont typeface="+mj-lt"/>
              <a:buAutoNum type="arabicPeriod"/>
            </a:pPr>
            <a:r>
              <a:rPr lang="en-US" dirty="0" smtClean="0">
                <a:latin typeface="Franklin Gothic Medium" panose="020B0603020102020204" pitchFamily="34" charset="0"/>
                <a:cs typeface="Times New Roman"/>
              </a:rPr>
              <a:t>Sales/ Revenue </a:t>
            </a:r>
            <a:r>
              <a:rPr lang="en-US" dirty="0">
                <a:latin typeface="Franklin Gothic Medium" panose="020B0603020102020204" pitchFamily="34" charset="0"/>
                <a:cs typeface="Times New Roman"/>
              </a:rPr>
              <a:t>Operations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543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17637"/>
            <a:ext cx="8229600" cy="368544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Franklin Gothic Book"/>
                <a:cs typeface="Franklin Gothic Book"/>
              </a:rPr>
              <a:t>Delivering Education and Understanding</a:t>
            </a:r>
            <a:br>
              <a:rPr lang="en-US" dirty="0" smtClean="0">
                <a:latin typeface="Franklin Gothic Book"/>
                <a:cs typeface="Franklin Gothic Book"/>
              </a:rPr>
            </a:br>
            <a:r>
              <a:rPr lang="en-US" dirty="0" smtClean="0">
                <a:latin typeface="Franklin Gothic Book"/>
                <a:cs typeface="Franklin Gothic Book"/>
              </a:rPr>
              <a:t>within all disciplines of</a:t>
            </a:r>
            <a:br>
              <a:rPr lang="en-US" dirty="0" smtClean="0">
                <a:latin typeface="Franklin Gothic Book"/>
                <a:cs typeface="Franklin Gothic Book"/>
              </a:rPr>
            </a:br>
            <a:r>
              <a:rPr lang="en-US" dirty="0" smtClean="0">
                <a:latin typeface="Franklin Gothic Book"/>
                <a:cs typeface="Franklin Gothic Book"/>
              </a:rPr>
              <a:t>a successful hotel</a:t>
            </a:r>
            <a:br>
              <a:rPr lang="en-US" dirty="0" smtClean="0">
                <a:latin typeface="Franklin Gothic Book"/>
                <a:cs typeface="Franklin Gothic Book"/>
              </a:rPr>
            </a:br>
            <a:r>
              <a:rPr lang="en-US" dirty="0" smtClean="0">
                <a:latin typeface="Franklin Gothic Book"/>
                <a:cs typeface="Franklin Gothic Book"/>
              </a:rPr>
              <a:t>operation</a:t>
            </a:r>
            <a:endParaRPr lang="en-US" dirty="0">
              <a:latin typeface="Franklin Gothic Book"/>
              <a:cs typeface="Franklin Gothic Book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660399"/>
          </a:xfrm>
          <a:prstGeom prst="rect">
            <a:avLst/>
          </a:prstGeo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Franklin Gothic Book"/>
                <a:cs typeface="Franklin Gothic Book"/>
              </a:rPr>
              <a:t>The path to a clear future</a:t>
            </a:r>
            <a:endParaRPr lang="en-US" sz="3200" dirty="0"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309755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shutterstock_330442775.jpg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" b="1185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000000"/>
                </a:solidFill>
                <a:latin typeface="Franklin Gothic Book"/>
                <a:cs typeface="Franklin Gothic Book"/>
              </a:rPr>
              <a:t>THANK YOU!</a:t>
            </a:r>
            <a:endParaRPr lang="en-US" sz="2800" dirty="0">
              <a:solidFill>
                <a:srgbClr val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0" name="Rectangle 9"/>
          <p:cNvSpPr>
            <a:spLocks noChangeArrowheads="1"/>
          </p:cNvSpPr>
          <p:nvPr/>
        </p:nvSpPr>
        <p:spPr bwMode="gray">
          <a:xfrm>
            <a:off x="355600" y="1244600"/>
            <a:ext cx="8544929" cy="532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53882" dir="2700000" algn="ctr" rotWithShape="0">
                    <a:srgbClr val="B2B2B2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08000" tIns="108000" rIns="72000" bIns="72000" anchor="t" anchorCtr="0"/>
          <a:lstStyle/>
          <a:p>
            <a:pPr eaLnBrk="1" hangingPunct="1">
              <a:lnSpc>
                <a:spcPct val="90000"/>
              </a:lnSpc>
              <a:spcBef>
                <a:spcPct val="25000"/>
              </a:spcBef>
              <a:defRPr/>
            </a:pPr>
            <a:endParaRPr lang="en-US" noProof="1" smtClean="0">
              <a:latin typeface="Avenir Medium"/>
              <a:cs typeface="Avenir Medium"/>
            </a:endParaRPr>
          </a:p>
          <a:p>
            <a:pPr marL="171450" indent="-171450" eaLnBrk="1" hangingPunct="1">
              <a:lnSpc>
                <a:spcPct val="90000"/>
              </a:lnSpc>
              <a:spcBef>
                <a:spcPct val="25000"/>
              </a:spcBef>
              <a:buFont typeface="Arial" charset="0"/>
              <a:buChar char="•"/>
              <a:defRPr/>
            </a:pPr>
            <a:endParaRPr lang="en-US" sz="2400" noProof="1">
              <a:latin typeface="Avenir Medium"/>
              <a:cs typeface="Avenir Medium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32936" y="91440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To contact Kate Burda &amp; Co. to explore Optimizing Revenue within your group:</a:t>
            </a:r>
          </a:p>
          <a:p>
            <a:endParaRPr lang="en-US" b="1" dirty="0"/>
          </a:p>
          <a:p>
            <a:r>
              <a:rPr lang="en-US" b="1" dirty="0"/>
              <a:t>Contact:</a:t>
            </a:r>
          </a:p>
          <a:p>
            <a:r>
              <a:rPr lang="en-US" b="1" dirty="0"/>
              <a:t>Kate Burda -  	</a:t>
            </a:r>
            <a:r>
              <a:rPr lang="en-US" b="1" dirty="0">
                <a:hlinkClick r:id="rId4"/>
              </a:rPr>
              <a:t>kate@kateburda.com</a:t>
            </a:r>
            <a:endParaRPr lang="en-US" b="1" dirty="0"/>
          </a:p>
          <a:p>
            <a:r>
              <a:rPr lang="en-US" b="1" dirty="0"/>
              <a:t>		972.567.7792</a:t>
            </a:r>
          </a:p>
          <a:p>
            <a:r>
              <a:rPr lang="en-US" b="1" dirty="0"/>
              <a:t>		Or visit our website at		kateburda.com</a:t>
            </a:r>
          </a:p>
          <a:p>
            <a:r>
              <a:rPr lang="en-US" dirty="0"/>
              <a:t>	      </a:t>
            </a:r>
          </a:p>
        </p:txBody>
      </p:sp>
    </p:spTree>
    <p:extLst>
      <p:ext uri="{BB962C8B-B14F-4D97-AF65-F5344CB8AC3E}">
        <p14:creationId xmlns:p14="http://schemas.microsoft.com/office/powerpoint/2010/main" val="3533634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660399"/>
          </a:xfrm>
          <a:prstGeom prst="rect">
            <a:avLst/>
          </a:prstGeo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Franklin Gothic Book"/>
                <a:cs typeface="Franklin Gothic Book"/>
              </a:rPr>
              <a:t>Evolution of Revenue Channels</a:t>
            </a:r>
            <a:endParaRPr lang="en-US" sz="3200" dirty="0">
              <a:latin typeface="Franklin Gothic Book"/>
              <a:cs typeface="Franklin Gothic Book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2434088" y="2845497"/>
            <a:ext cx="978408" cy="484632"/>
          </a:xfrm>
          <a:prstGeom prst="homePlat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870157" y="2448260"/>
            <a:ext cx="3116104" cy="1763738"/>
          </a:xfrm>
          <a:prstGeom prst="chevron">
            <a:avLst/>
          </a:prstGeom>
          <a:solidFill>
            <a:schemeClr val="bg1">
              <a:lumMod val="85000"/>
            </a:schemeClr>
          </a:solidFill>
          <a:ln w="28575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6031840" y="2448260"/>
            <a:ext cx="2810373" cy="1763738"/>
          </a:xfrm>
          <a:prstGeom prst="chevron">
            <a:avLst/>
          </a:prstGeom>
          <a:solidFill>
            <a:schemeClr val="bg1">
              <a:lumMod val="85000"/>
            </a:schemeClr>
          </a:solidFill>
          <a:ln w="28575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3412496" y="2448260"/>
            <a:ext cx="3160719" cy="1763738"/>
          </a:xfrm>
          <a:prstGeom prst="chevron">
            <a:avLst/>
          </a:prstGeom>
          <a:solidFill>
            <a:schemeClr val="bg1">
              <a:lumMod val="85000"/>
            </a:schemeClr>
          </a:solidFill>
          <a:ln w="28575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13338" y="2857255"/>
            <a:ext cx="197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Yield Management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299826" y="2869014"/>
            <a:ext cx="20759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Revenue Management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839278" y="2914630"/>
            <a:ext cx="1852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Revenue Optimization</a:t>
            </a:r>
            <a:endParaRPr lang="en-US" sz="2400" b="1" dirty="0"/>
          </a:p>
        </p:txBody>
      </p:sp>
      <p:sp>
        <p:nvSpPr>
          <p:cNvPr id="13" name="Line Callout 2 (Border and Accent Bar) 12"/>
          <p:cNvSpPr/>
          <p:nvPr/>
        </p:nvSpPr>
        <p:spPr>
          <a:xfrm>
            <a:off x="870157" y="1657913"/>
            <a:ext cx="341008" cy="70550"/>
          </a:xfrm>
          <a:prstGeom prst="accentBorderCallout2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Cloud Callout 15"/>
          <p:cNvSpPr/>
          <p:nvPr/>
        </p:nvSpPr>
        <p:spPr>
          <a:xfrm>
            <a:off x="129348" y="940661"/>
            <a:ext cx="2163635" cy="1128792"/>
          </a:xfrm>
          <a:prstGeom prst="cloudCallout">
            <a:avLst>
              <a:gd name="adj1" fmla="val 22619"/>
              <a:gd name="adj2" fmla="val 121270"/>
            </a:avLst>
          </a:prstGeom>
          <a:solidFill>
            <a:schemeClr val="bg1"/>
          </a:solidFill>
          <a:ln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Min Stays; Max Stays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Cloud Callout 16"/>
          <p:cNvSpPr/>
          <p:nvPr/>
        </p:nvSpPr>
        <p:spPr>
          <a:xfrm>
            <a:off x="3412496" y="4795081"/>
            <a:ext cx="2163635" cy="1483825"/>
          </a:xfrm>
          <a:prstGeom prst="cloudCallout">
            <a:avLst>
              <a:gd name="adj1" fmla="val 18271"/>
              <a:gd name="adj2" fmla="val -95397"/>
            </a:avLst>
          </a:prstGeom>
          <a:solidFill>
            <a:schemeClr val="bg1"/>
          </a:solidFill>
          <a:ln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OTA’s, Group Ceilings, FPLOS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5576132" y="4385828"/>
            <a:ext cx="3266081" cy="2328133"/>
          </a:xfrm>
          <a:prstGeom prst="cloudCallout">
            <a:avLst>
              <a:gd name="adj1" fmla="val 21609"/>
              <a:gd name="adj2" fmla="val -66893"/>
            </a:avLst>
          </a:prstGeom>
          <a:solidFill>
            <a:schemeClr val="bg1"/>
          </a:solidFill>
          <a:ln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CLARITY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-What is Optimal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-Focused Internal Energy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-Leveraging External Resources</a:t>
            </a:r>
          </a:p>
        </p:txBody>
      </p:sp>
      <p:sp>
        <p:nvSpPr>
          <p:cNvPr id="19" name="Cloud Callout 18"/>
          <p:cNvSpPr/>
          <p:nvPr/>
        </p:nvSpPr>
        <p:spPr>
          <a:xfrm>
            <a:off x="6187594" y="376264"/>
            <a:ext cx="2654619" cy="1834287"/>
          </a:xfrm>
          <a:prstGeom prst="cloudCallout">
            <a:avLst>
              <a:gd name="adj1" fmla="val -2403"/>
              <a:gd name="adj2" fmla="val 65581"/>
            </a:avLst>
          </a:prstGeom>
          <a:solidFill>
            <a:schemeClr val="bg1"/>
          </a:solidFill>
          <a:ln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Optimizing the COMPLETE Segmentation of Revenue Channels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Cloud Callout 19"/>
          <p:cNvSpPr/>
          <p:nvPr/>
        </p:nvSpPr>
        <p:spPr>
          <a:xfrm>
            <a:off x="3304246" y="681065"/>
            <a:ext cx="2538058" cy="1388388"/>
          </a:xfrm>
          <a:prstGeom prst="cloudCallout">
            <a:avLst>
              <a:gd name="adj1" fmla="val 4684"/>
              <a:gd name="adj2" fmla="val 93145"/>
            </a:avLst>
          </a:prstGeom>
          <a:solidFill>
            <a:schemeClr val="bg1"/>
          </a:solidFill>
          <a:ln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Forecasting, Pricing within Weekday / Weekend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Cloud Callout 20"/>
          <p:cNvSpPr/>
          <p:nvPr/>
        </p:nvSpPr>
        <p:spPr>
          <a:xfrm>
            <a:off x="691448" y="4795081"/>
            <a:ext cx="2412897" cy="1128792"/>
          </a:xfrm>
          <a:prstGeom prst="cloudCallout">
            <a:avLst>
              <a:gd name="adj1" fmla="val 22284"/>
              <a:gd name="adj2" fmla="val -132896"/>
            </a:avLst>
          </a:prstGeom>
          <a:solidFill>
            <a:schemeClr val="bg1"/>
          </a:solidFill>
          <a:ln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Min Stay 2; Max Stay of 4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032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07251" y="4162421"/>
            <a:ext cx="6291001" cy="221055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latin typeface="Franklin Gothic Book"/>
                <a:cs typeface="Franklin Gothic Book"/>
              </a:rPr>
              <a:t>Start the first steps for a </a:t>
            </a:r>
            <a:r>
              <a:rPr lang="en-US" sz="3600" i="1" dirty="0" smtClean="0">
                <a:latin typeface="Franklin Gothic Book"/>
                <a:cs typeface="Franklin Gothic Book"/>
              </a:rPr>
              <a:t>Path</a:t>
            </a:r>
            <a:r>
              <a:rPr lang="en-US" sz="3600" dirty="0" smtClean="0">
                <a:latin typeface="Franklin Gothic Book"/>
                <a:cs typeface="Franklin Gothic Book"/>
              </a:rPr>
              <a:t> to Strategy that is linked to Science</a:t>
            </a:r>
            <a:endParaRPr lang="en-US" sz="3600" dirty="0">
              <a:latin typeface="Franklin Gothic Book"/>
              <a:cs typeface="Franklin Gothic Book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660399"/>
          </a:xfrm>
          <a:prstGeom prst="rect">
            <a:avLst/>
          </a:prstGeo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Franklin Gothic Book"/>
                <a:cs typeface="Franklin Gothic Book"/>
              </a:rPr>
              <a:t>Our time together</a:t>
            </a:r>
            <a:endParaRPr lang="en-US" sz="4000" dirty="0">
              <a:latin typeface="Franklin Gothic Book"/>
              <a:cs typeface="Franklin Gothic Book"/>
            </a:endParaRPr>
          </a:p>
        </p:txBody>
      </p:sp>
      <p:pic>
        <p:nvPicPr>
          <p:cNvPr id="4" name="Picture 3" descr="shutterstock_39060022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626" y="2739673"/>
            <a:ext cx="2688374" cy="41183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7250" y="1022968"/>
            <a:ext cx="8936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Franklin Gothic Book"/>
                <a:cs typeface="Franklin Gothic Book"/>
              </a:rPr>
              <a:t>Understand </a:t>
            </a:r>
            <a:r>
              <a:rPr lang="en-US" sz="3600" dirty="0" smtClean="0">
                <a:latin typeface="Franklin Gothic Book"/>
                <a:cs typeface="Franklin Gothic Book"/>
              </a:rPr>
              <a:t>what optimization means</a:t>
            </a:r>
            <a:endParaRPr lang="en-US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207251" y="2480992"/>
            <a:ext cx="6083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Franklin Gothic Book"/>
                <a:cs typeface="Franklin Gothic Book"/>
              </a:rPr>
              <a:t>Understand what optimal may mean to you and your team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55032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6574" y="842586"/>
            <a:ext cx="5491398" cy="1689313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>
                <a:latin typeface="Franklin Gothic Book"/>
                <a:cs typeface="Franklin Gothic Book"/>
              </a:rPr>
              <a:t>Segmentation that characterizes the proper revenue channels </a:t>
            </a:r>
            <a:endParaRPr lang="en-US" sz="3200" dirty="0">
              <a:latin typeface="Franklin Gothic Book"/>
              <a:cs typeface="Franklin Gothic Book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660399"/>
          </a:xfrm>
          <a:prstGeom prst="rect">
            <a:avLst/>
          </a:prstGeo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Franklin Gothic Book"/>
                <a:cs typeface="Franklin Gothic Book"/>
              </a:rPr>
              <a:t>High-Level Optimization</a:t>
            </a:r>
            <a:endParaRPr lang="en-US" sz="4000" dirty="0">
              <a:latin typeface="Franklin Gothic Book"/>
              <a:cs typeface="Franklin Gothic Book"/>
            </a:endParaRPr>
          </a:p>
        </p:txBody>
      </p:sp>
      <p:pic>
        <p:nvPicPr>
          <p:cNvPr id="5" name="Picture 4" descr="shutterstock_42956596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0399"/>
            <a:ext cx="3798119" cy="37259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4525" y="4679784"/>
            <a:ext cx="8137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Book"/>
                <a:cs typeface="Franklin Gothic Book"/>
              </a:rPr>
              <a:t>Strategy for growth within each channel, based upon a “Optimization Plan” based upon the “Science” 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946574" y="2692640"/>
            <a:ext cx="538997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Book"/>
                <a:cs typeface="Franklin Gothic Book"/>
              </a:rPr>
              <a:t>Transparency of revenue, ADR, and sold rooms for each channel</a:t>
            </a:r>
            <a:br>
              <a:rPr lang="en-US" sz="3200" dirty="0">
                <a:latin typeface="Franklin Gothic Book"/>
                <a:cs typeface="Franklin Gothic Book"/>
              </a:rPr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55032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660399"/>
          </a:xfrm>
          <a:prstGeom prst="rect">
            <a:avLst/>
          </a:prstGeo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latin typeface="Franklin Gothic Book"/>
                <a:cs typeface="Franklin Gothic Book"/>
              </a:rPr>
              <a:t>OTA’s- Love them or Hate them</a:t>
            </a:r>
            <a:endParaRPr lang="en-US" sz="3600" dirty="0">
              <a:latin typeface="Franklin Gothic Book"/>
              <a:cs typeface="Franklin Gothic Book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93379" y="864248"/>
            <a:ext cx="7854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   </a:t>
            </a:r>
            <a:r>
              <a:rPr lang="en-US" sz="2400" dirty="0" smtClean="0">
                <a:latin typeface="Franklin Gothic Book"/>
                <a:cs typeface="Franklin Gothic Book"/>
              </a:rPr>
              <a:t>Extremely viable revenue channel, </a:t>
            </a:r>
            <a:r>
              <a:rPr lang="en-US" sz="2400" b="1" dirty="0" smtClean="0">
                <a:latin typeface="Franklin Gothic Book"/>
                <a:cs typeface="Franklin Gothic Book"/>
              </a:rPr>
              <a:t>when</a:t>
            </a:r>
            <a:r>
              <a:rPr lang="en-US" sz="2400" dirty="0" smtClean="0">
                <a:latin typeface="Franklin Gothic Book"/>
                <a:cs typeface="Franklin Gothic Book"/>
              </a:rPr>
              <a:t> managed     	correctly.</a:t>
            </a:r>
            <a:endParaRPr lang="en-US" sz="2400" dirty="0">
              <a:latin typeface="Franklin Gothic Book"/>
              <a:cs typeface="Franklin Gothic Book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93379" y="5715269"/>
            <a:ext cx="7854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Franklin Gothic Book"/>
                <a:cs typeface="Franklin Gothic Book"/>
              </a:rPr>
              <a:t>-   Is rarely used correctly and given the time and attention</a:t>
            </a:r>
            <a:endParaRPr lang="en-US" sz="2400" dirty="0">
              <a:latin typeface="Franklin Gothic Book"/>
              <a:cs typeface="Franklin Gothic Book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93379" y="4221372"/>
            <a:ext cx="7854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>
                <a:latin typeface="Franklin Gothic Book"/>
                <a:cs typeface="Franklin Gothic Book"/>
              </a:rPr>
              <a:t>In healthy hotels  is 10% or much less of total revenue</a:t>
            </a:r>
            <a:endParaRPr lang="en-US" sz="2400" dirty="0">
              <a:latin typeface="Franklin Gothic Book"/>
              <a:cs typeface="Franklin Gothic Book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93379" y="1795862"/>
            <a:ext cx="7854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</a:t>
            </a:r>
            <a:r>
              <a:rPr lang="en-US" sz="2400" dirty="0" smtClean="0">
                <a:latin typeface="Franklin Gothic Book"/>
                <a:cs typeface="Franklin Gothic Book"/>
              </a:rPr>
              <a:t>   Puts your hotel on the shelf for billions of travelers</a:t>
            </a:r>
            <a:endParaRPr lang="en-US" sz="2400" dirty="0">
              <a:latin typeface="Franklin Gothic Book"/>
              <a:cs typeface="Franklin Gothic Book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93379" y="2358144"/>
            <a:ext cx="7854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</a:t>
            </a:r>
            <a:r>
              <a:rPr lang="en-US" sz="2400" dirty="0" smtClean="0">
                <a:latin typeface="Franklin Gothic Book"/>
                <a:cs typeface="Franklin Gothic Book"/>
              </a:rPr>
              <a:t>   Is best understood when broken down by segmentation 	within the OTA channels</a:t>
            </a:r>
            <a:endParaRPr lang="en-US" sz="2400" dirty="0">
              <a:latin typeface="Franklin Gothic Book"/>
              <a:cs typeface="Franklin Gothic Book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93379" y="3289758"/>
            <a:ext cx="7854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+</a:t>
            </a:r>
            <a:r>
              <a:rPr lang="en-US" sz="2400" dirty="0" smtClean="0">
                <a:latin typeface="Franklin Gothic Book"/>
                <a:cs typeface="Franklin Gothic Book"/>
              </a:rPr>
              <a:t>   Is best managed as a ‘fill’ opportunity, rather than an 	account </a:t>
            </a:r>
            <a:endParaRPr lang="en-US" sz="2400" dirty="0">
              <a:latin typeface="Franklin Gothic Book"/>
              <a:cs typeface="Franklin Gothic Book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93379" y="4783654"/>
            <a:ext cx="7854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Franklin Gothic Book"/>
                <a:cs typeface="Franklin Gothic Book"/>
              </a:rPr>
              <a:t>-   Is the most costly revenue channel, thus given the most 	attention</a:t>
            </a:r>
          </a:p>
        </p:txBody>
      </p:sp>
      <p:sp>
        <p:nvSpPr>
          <p:cNvPr id="27" name="Left-Right Arrow 26"/>
          <p:cNvSpPr/>
          <p:nvPr/>
        </p:nvSpPr>
        <p:spPr>
          <a:xfrm rot="5400000">
            <a:off x="-2096592" y="3229905"/>
            <a:ext cx="5405416" cy="674102"/>
          </a:xfrm>
          <a:prstGeom prst="leftRightArrow">
            <a:avLst/>
          </a:prstGeom>
          <a:solidFill>
            <a:schemeClr val="bg1"/>
          </a:solidFill>
          <a:ln>
            <a:solidFill>
              <a:srgbClr val="BA1C7F"/>
            </a:solidFill>
          </a:ln>
          <a:effectLst>
            <a:outerShdw blurRad="482600" dist="304800" dir="2700000" sx="109000" sy="109000" algn="tl" rotWithShape="0">
              <a:schemeClr val="accent1">
                <a:lumMod val="75000"/>
                <a:alpha val="43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89204A"/>
                </a:solidFill>
              </a:rPr>
              <a:t>Love Quotient</a:t>
            </a:r>
          </a:p>
        </p:txBody>
      </p:sp>
    </p:spTree>
    <p:extLst>
      <p:ext uri="{BB962C8B-B14F-4D97-AF65-F5344CB8AC3E}">
        <p14:creationId xmlns:p14="http://schemas.microsoft.com/office/powerpoint/2010/main" val="3755032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660399"/>
          </a:xfrm>
          <a:prstGeom prst="rect">
            <a:avLst/>
          </a:prstGeo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Franklin Gothic Book"/>
                <a:cs typeface="Franklin Gothic Book"/>
              </a:rPr>
              <a:t>TRANSPARENCY!</a:t>
            </a:r>
            <a:endParaRPr lang="en-US" sz="3200" dirty="0">
              <a:latin typeface="Franklin Gothic Book"/>
              <a:cs typeface="Franklin Gothic Book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396639"/>
              </p:ext>
            </p:extLst>
          </p:nvPr>
        </p:nvGraphicFramePr>
        <p:xfrm>
          <a:off x="270448" y="858352"/>
          <a:ext cx="8642783" cy="5267807"/>
        </p:xfrm>
        <a:graphic>
          <a:graphicData uri="http://schemas.openxmlformats.org/drawingml/2006/table">
            <a:tbl>
              <a:tblPr/>
              <a:tblGrid>
                <a:gridCol w="2150738"/>
                <a:gridCol w="776655"/>
                <a:gridCol w="896142"/>
                <a:gridCol w="716913"/>
                <a:gridCol w="716913"/>
                <a:gridCol w="716913"/>
                <a:gridCol w="716913"/>
                <a:gridCol w="577513"/>
                <a:gridCol w="657170"/>
                <a:gridCol w="716913"/>
              </a:tblGrid>
              <a:tr h="56831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Hotel Nowhere</a:t>
                      </a:r>
                    </a:p>
                  </a:txBody>
                  <a:tcPr marL="9390" marR="9390" marT="939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Revenue ($$)</a:t>
                      </a:r>
                    </a:p>
                  </a:txBody>
                  <a:tcPr marL="9390" marR="9390" marT="939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2016- % Growth</a:t>
                      </a:r>
                    </a:p>
                  </a:txBody>
                  <a:tcPr marL="9390" marR="9390" marT="939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589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SEGMENT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Tot-16 %</a:t>
                      </a:r>
                      <a:b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Mix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Tot-15 %</a:t>
                      </a:r>
                      <a:b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Mix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900" b="1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Wkdy-16</a:t>
                      </a:r>
                      <a:br>
                        <a:rPr lang="cs-CZ" sz="900" b="1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</a:br>
                      <a:r>
                        <a:rPr lang="cs-CZ" sz="900" b="1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% Mix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900" b="1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Wkdy-15</a:t>
                      </a:r>
                      <a:br>
                        <a:rPr lang="cs-CZ" sz="900" b="1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</a:br>
                      <a:r>
                        <a:rPr lang="cs-CZ" sz="900" b="1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% Mix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Wknd-16</a:t>
                      </a:r>
                      <a:br>
                        <a:rPr lang="en-US" sz="900" b="1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% Mix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Wknd-15</a:t>
                      </a:r>
                      <a:br>
                        <a:rPr lang="en-US" sz="900" b="1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900" b="1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% Mix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Wkdy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Wknd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Best Available Rate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24.1%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26.2%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22.4%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24.2%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28.6%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31.2%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-2.3%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-2.2%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-2.6%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Corporate National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10.8%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10.2%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13.9%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13.1%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2.9%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2.7%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11.9%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11.8%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13.2%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Corporate Local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13.4%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12.9%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16.7%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16.1%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5.0%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4.8%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9.7%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9.6%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10.7%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Consortia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3.2%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3.2%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4.1%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4.1%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0.7%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0.8%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5.0%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5.2%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1.7%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Government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4.0%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4.0%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4.5%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4.6%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2.7%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2.4%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6.9%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4.2%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20.3%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FIT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0.7%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0.6%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0.9%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0.7%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23.9%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21.5%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29.3%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Package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0.7%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0.8%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1.0%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1.2%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-15.3%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-16.6%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-13.0%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Discount (Qualified)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10.2%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9.9%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8.9%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8.8%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13.6%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12.8%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9.7%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7.6%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13.3%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Internet - Merchant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9.0%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8.5%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7.4%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6.9%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13.4%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12.5%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12.9%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12.5%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13.5%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Internet - Opaque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2.2%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2.9%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2.2%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2.8%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2.3%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3.0%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-17.3%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-17.3%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-17.5%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Transient Total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68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80.7%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80.9%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83.4%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83.5%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73.7%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74.1%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5.5%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5.4%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5.9%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Corporate Meeting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5.5%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5.3%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6.7%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6.4%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2.4%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2.2%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10.9%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10.2%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16.0%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Association/Convention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1.4%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1.1%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1.4%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1.5%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21.0%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33.9%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-3.2%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Government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1.2%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1.1%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1.1%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1.0%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12.4%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9.0%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22.4%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SMERFE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3.7%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3.6%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2.0%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1.9%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8.0%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8.0%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8.0%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10.4%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6.6%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Sports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4.4%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3.9%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2.3%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2.0%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10.0%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9.1%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19.3%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22.4%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17.5%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Tour &amp; Travel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1.2%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1.0%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1.0%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1.5%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1.6%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7.4%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9.9%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3.2%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Group Total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68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17.4%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16.3%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14.6%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13.6%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24.5%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23.4%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12.9%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13.8%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11.5%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Crew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1.7%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2.5%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1.7%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2.5%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1.6%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2.4%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-28.7%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-28.5%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-29.2%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Other/Training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0.3%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0.4%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0.2%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0.2%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-2.9%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-8.0%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25.6%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Contract Total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68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2.0%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2.8%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2.0%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2.9%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1.8%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2.6%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-25.8%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-25.9%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-25.5%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</a:tr>
              <a:tr h="196723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Grand Total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268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100.0%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5.8%</a:t>
                      </a:r>
                    </a:p>
                  </a:txBody>
                  <a:tcPr marL="9390" marR="9390" marT="939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5.6%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6.4%</a:t>
                      </a:r>
                    </a:p>
                  </a:txBody>
                  <a:tcPr marL="9390" marR="9390" marT="9390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</a:tr>
            </a:tbl>
          </a:graphicData>
        </a:graphic>
      </p:graphicFrame>
      <p:sp>
        <p:nvSpPr>
          <p:cNvPr id="2" name="Oval 1"/>
          <p:cNvSpPr/>
          <p:nvPr/>
        </p:nvSpPr>
        <p:spPr>
          <a:xfrm>
            <a:off x="2468891" y="1722826"/>
            <a:ext cx="1474230" cy="284177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566582" y="1941391"/>
            <a:ext cx="488449" cy="415953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5630493" y="3307855"/>
            <a:ext cx="1341016" cy="284177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4178298" y="3307855"/>
            <a:ext cx="1341016" cy="284177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6971509" y="1941391"/>
            <a:ext cx="541736" cy="462924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566582" y="3307855"/>
            <a:ext cx="452926" cy="415953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7015915" y="3332479"/>
            <a:ext cx="452926" cy="415953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8331712" y="1941391"/>
            <a:ext cx="452926" cy="415953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2566582" y="3069513"/>
            <a:ext cx="488449" cy="298488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6971509" y="1715377"/>
            <a:ext cx="1941722" cy="284177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7007034" y="3094430"/>
            <a:ext cx="488449" cy="298488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032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9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9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660399"/>
          </a:xfrm>
          <a:prstGeom prst="rect">
            <a:avLst/>
          </a:prstGeo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Franklin Gothic Book"/>
                <a:cs typeface="Franklin Gothic Book"/>
              </a:rPr>
              <a:t>ADR</a:t>
            </a:r>
            <a:endParaRPr lang="en-US" sz="3200" dirty="0">
              <a:latin typeface="Franklin Gothic Book"/>
              <a:cs typeface="Franklin Gothic Book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63337" y="148154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1691837"/>
              </p:ext>
            </p:extLst>
          </p:nvPr>
        </p:nvGraphicFramePr>
        <p:xfrm>
          <a:off x="164623" y="1093528"/>
          <a:ext cx="8795642" cy="5010711"/>
        </p:xfrm>
        <a:graphic>
          <a:graphicData uri="http://schemas.openxmlformats.org/drawingml/2006/table">
            <a:tbl>
              <a:tblPr/>
              <a:tblGrid>
                <a:gridCol w="2146732"/>
                <a:gridCol w="715578"/>
                <a:gridCol w="715578"/>
                <a:gridCol w="715578"/>
                <a:gridCol w="715578"/>
                <a:gridCol w="874594"/>
                <a:gridCol w="834841"/>
                <a:gridCol w="566499"/>
                <a:gridCol w="964042"/>
                <a:gridCol w="546622"/>
              </a:tblGrid>
              <a:tr h="5405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Hotel Nowhere</a:t>
                      </a:r>
                    </a:p>
                  </a:txBody>
                  <a:tcPr marL="9299" marR="9299" marT="92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ADR ($$)</a:t>
                      </a:r>
                    </a:p>
                  </a:txBody>
                  <a:tcPr marL="9299" marR="9299" marT="929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2016 % Growth</a:t>
                      </a:r>
                    </a:p>
                  </a:txBody>
                  <a:tcPr marL="9299" marR="9299" marT="929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3452"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SEGMENT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Tot-16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Tot-15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900" b="1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Wkdy-16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900" b="1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Wkdy-15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Wknd-16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Wknd-15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Wkdy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Wknd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Best Available Rate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115.5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109.1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122.3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116.4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103.9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97.0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5.8%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5.0%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7.1%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Corporate National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100.6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97.0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101.1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97.5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95.0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90.8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3.8%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3.7%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4.7%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Corporate Local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96.2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92.5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96.9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93.1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90.1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87.4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4.0%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4.1%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3.1%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Consortia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125.8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119.9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127.2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121.6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108.5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100.8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4.9%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4.6%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7.6%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Government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94.5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93.7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94.6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94.0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93.8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92.2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0.7%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1.8%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FIT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82.0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74.7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81.6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74.6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82.9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75.0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9.7%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9.4%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10.5%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Package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122.9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110.0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127.2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114.3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116.0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103.0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11.7%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11.3%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12.6%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Discount (Qualified)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103.9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98.4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109.7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104.7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95.3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88.8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5.6%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4.8%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7.4%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Internet - Merchant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84.3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78.7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90.9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86.0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76.5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70.1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7.2%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5.7%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9.1%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Internet - Opaque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51.3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46.8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51.6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46.9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50.5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46.7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9.5%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10.0%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8.3%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Transient Total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1588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96.2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91.3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99.9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95.3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86.8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81.2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5.4%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4.8%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6.9%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Corporate Meeting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98.7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94.4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99.1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94.9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95.8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91.5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4.5%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4.5%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4.8%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Association/Convention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128.1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111.9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132.4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114.9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118.1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106.8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14.4%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15.2%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10.6%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Government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90.8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87.5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94.5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92.3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82.5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75.8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3.9%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2.4%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8.8%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SMERFE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91.4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86.6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96.3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89.1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88.6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85.1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5.6%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8.0%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4.1%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Sports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96.3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92.4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99.3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95.8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94.7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90.6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4.2%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3.6%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4.4%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Tour &amp; Travel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96.5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90.7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97.6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91.0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94.5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90.1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6.4%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7.3%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4.9%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Group Total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1588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97.5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92.4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100.7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95.0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93.1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88.8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5.5%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6.0%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4.8%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Crew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58.6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55.3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58.6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55.8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58.4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53.9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6.0%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5.1%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8.4%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2EFF2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Other/Training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60.9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66.2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61.1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323299"/>
                          </a:solidFill>
                          <a:effectLst/>
                          <a:latin typeface="Calibri"/>
                        </a:rPr>
                        <a:t>66.0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60.2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0" i="0" u="none" strike="noStrike" dirty="0">
                          <a:solidFill>
                            <a:srgbClr val="007F00"/>
                          </a:solidFill>
                          <a:effectLst/>
                          <a:latin typeface="Calibri"/>
                        </a:rPr>
                        <a:t>67.9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-8.1%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-7.4%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-11.4%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Contract Total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1588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58.9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56.3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59.0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56.9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58.6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54.6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4.6%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3.7%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3232"/>
                          </a:solidFill>
                          <a:effectLst/>
                          <a:latin typeface="Calibri"/>
                        </a:rPr>
                        <a:t>7.2%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DFE"/>
                    </a:solidFill>
                  </a:tcPr>
                </a:tc>
              </a:tr>
              <a:tr h="187122">
                <a:tc>
                  <a:txBody>
                    <a:bodyPr/>
                    <a:lstStyle/>
                    <a:p>
                      <a:pPr algn="l" fontAlgn="t"/>
                      <a:r>
                        <a:rPr lang="en-US" sz="900" b="1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Grand Total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1588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1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95.2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89.9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98.6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93.5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1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87.5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nb-NO" sz="900" b="1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81.8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900" b="1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5.9%</a:t>
                      </a:r>
                    </a:p>
                  </a:txBody>
                  <a:tcPr marL="9299" marR="9299" marT="929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5.5%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r-HR" sz="900" b="1" i="0" u="none" strike="noStrike" dirty="0">
                          <a:solidFill>
                            <a:srgbClr val="3265FF"/>
                          </a:solidFill>
                          <a:effectLst/>
                          <a:latin typeface="Calibri"/>
                        </a:rPr>
                        <a:t>6.9%</a:t>
                      </a:r>
                    </a:p>
                  </a:txBody>
                  <a:tcPr marL="9299" marR="9299" marT="9299" marB="0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F2"/>
                    </a:solidFill>
                  </a:tcPr>
                </a:tc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9144000" cy="660399"/>
          </a:xfrm>
          <a:prstGeom prst="rect">
            <a:avLst/>
          </a:prstGeom>
          <a:pattFill prst="dotDmnd">
            <a:fgClr>
              <a:schemeClr val="bg1">
                <a:lumMod val="65000"/>
              </a:schemeClr>
            </a:fgClr>
            <a:bgClr>
              <a:schemeClr val="bg1">
                <a:lumMod val="85000"/>
              </a:schemeClr>
            </a:bgClr>
          </a:patt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>
                <a:latin typeface="Franklin Gothic Book"/>
                <a:cs typeface="Franklin Gothic Book"/>
              </a:rPr>
              <a:t>ADR</a:t>
            </a:r>
            <a:endParaRPr lang="en-US" sz="3200" dirty="0">
              <a:latin typeface="Franklin Gothic Book"/>
              <a:cs typeface="Franklin Gothic Book"/>
            </a:endParaRPr>
          </a:p>
        </p:txBody>
      </p:sp>
      <p:sp>
        <p:nvSpPr>
          <p:cNvPr id="7" name="Oval 6"/>
          <p:cNvSpPr/>
          <p:nvPr/>
        </p:nvSpPr>
        <p:spPr>
          <a:xfrm>
            <a:off x="2210888" y="1911875"/>
            <a:ext cx="1474230" cy="284177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2459098" y="2096079"/>
            <a:ext cx="488449" cy="415953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8471816" y="1911875"/>
            <a:ext cx="488449" cy="284177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6936953" y="2014373"/>
            <a:ext cx="488449" cy="572424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6936953" y="1911875"/>
            <a:ext cx="488449" cy="273302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2459554" y="3047985"/>
            <a:ext cx="488449" cy="284177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6936953" y="3047985"/>
            <a:ext cx="488449" cy="284177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2459554" y="2444708"/>
            <a:ext cx="488449" cy="284177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6918734" y="2444708"/>
            <a:ext cx="488449" cy="284177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6918734" y="3404381"/>
            <a:ext cx="488449" cy="415953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2459098" y="3404381"/>
            <a:ext cx="488449" cy="415953"/>
          </a:xfrm>
          <a:prstGeom prst="ellipse">
            <a:avLst/>
          </a:prstGeom>
          <a:noFill/>
          <a:ln w="12700" cmpd="sng">
            <a:solidFill>
              <a:srgbClr val="BA1C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769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7" grpId="2" animBg="1"/>
      <p:bldP spid="8" grpId="0" animBg="1"/>
      <p:bldP spid="8" grpId="1" animBg="1"/>
      <p:bldP spid="9" grpId="1" animBg="1"/>
      <p:bldP spid="9" grpId="2" animBg="1"/>
      <p:bldP spid="10" grpId="0" animBg="1"/>
      <p:bldP spid="10" grpId="1" animBg="1"/>
      <p:bldP spid="11" grpId="1" animBg="1"/>
      <p:bldP spid="11" grpId="2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6887</TotalTime>
  <Words>2966</Words>
  <Application>Microsoft Macintosh PowerPoint</Application>
  <PresentationFormat>On-screen Show (4:3)</PresentationFormat>
  <Paragraphs>1104</Paragraphs>
  <Slides>30</Slides>
  <Notes>8</Notes>
  <HiddenSlides>9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PowerPoint Presentation</vt:lpstr>
      <vt:lpstr>The path to a clear future</vt:lpstr>
      <vt:lpstr>Delivering Education and Understanding within all disciplines of a successful hotel operation</vt:lpstr>
      <vt:lpstr>PowerPoint Presentation</vt:lpstr>
      <vt:lpstr>Start the first steps for a Path to Strategy that is linked to Science</vt:lpstr>
      <vt:lpstr>Segmentation that characterizes the proper revenue channels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Clarity brings a simplification to deliver and execute</vt:lpstr>
      <vt:lpstr>PowerPoint Presentation</vt:lpstr>
      <vt:lpstr>PowerPoint Presentation</vt:lpstr>
      <vt:lpstr>PowerPoint Presentation</vt:lpstr>
      <vt:lpstr>&amp; </vt:lpstr>
      <vt:lpstr>&amp; </vt:lpstr>
      <vt:lpstr>&amp; </vt:lpstr>
      <vt:lpstr>Companies that have taken this journey...</vt:lpstr>
      <vt:lpstr>Approach of Webinar Series</vt:lpstr>
      <vt:lpstr>Profitable Revenue Acceleration Webinar Series</vt:lpstr>
      <vt:lpstr>Optimizing and Activating Revenue Channels</vt:lpstr>
      <vt:lpstr>APPROACH CORNERSTONES &amp; PATHWAYS</vt:lpstr>
      <vt:lpstr>PowerPoint Presentation</vt:lpstr>
      <vt:lpstr>PowerPoint Presentation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 Burda</dc:creator>
  <cp:lastModifiedBy>Kate Burda</cp:lastModifiedBy>
  <cp:revision>344</cp:revision>
  <cp:lastPrinted>2016-06-30T15:26:13Z</cp:lastPrinted>
  <dcterms:created xsi:type="dcterms:W3CDTF">2015-12-09T20:56:52Z</dcterms:created>
  <dcterms:modified xsi:type="dcterms:W3CDTF">2017-01-30T18:40:20Z</dcterms:modified>
</cp:coreProperties>
</file>