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115B"/>
    <a:srgbClr val="7F0F49"/>
    <a:srgbClr val="D8187E"/>
    <a:srgbClr val="C25F66"/>
    <a:srgbClr val="DD6C74"/>
    <a:srgbClr val="C0176D"/>
    <a:srgbClr val="C4626B"/>
    <a:srgbClr val="C38A9C"/>
    <a:srgbClr val="BF3F72"/>
    <a:srgbClr val="9713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07"/>
    <p:restoredTop sz="94672"/>
  </p:normalViewPr>
  <p:slideViewPr>
    <p:cSldViewPr snapToGrid="0" snapToObjects="1">
      <p:cViewPr varScale="1">
        <p:scale>
          <a:sx n="88" d="100"/>
          <a:sy n="88" d="100"/>
        </p:scale>
        <p:origin x="200" y="6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CB146-1A32-9A49-8878-2C8ACAB027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AFA1A-7972-1545-8E61-BBB935C348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9F56F6-F6E1-AB4D-B38B-E1F2B0859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009A6-2EC7-1C44-AE59-A72EC14D4592}" type="datetimeFigureOut">
              <a:rPr lang="en-US" smtClean="0"/>
              <a:t>5/8/20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893EC4-D36E-D044-BE56-5AFBCE98F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D1C1C0-3933-E94A-B22C-ED3492BB1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DCFAB-B3C4-6147-B3F3-FE0FA6D13D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783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484D46-A22C-254E-84E0-E35F2BEF2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A00FF7-57B5-ED4C-B5BC-6BD5AB2F30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F27F3D-52F7-2D4B-A65D-29CADD57B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009A6-2EC7-1C44-AE59-A72EC14D4592}" type="datetimeFigureOut">
              <a:rPr lang="en-US" smtClean="0"/>
              <a:t>5/8/20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62C9AC-2CD0-A341-83DD-E698C9B51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55E3F6-A613-4B47-95EE-3704964D8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DCFAB-B3C4-6147-B3F3-FE0FA6D13D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093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C11E29D-0877-7843-9121-690678E5C7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E82396-46E1-BB47-B0FB-9221E2014C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F3BDF-43AC-F34C-A5CC-BAE92ED75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009A6-2EC7-1C44-AE59-A72EC14D4592}" type="datetimeFigureOut">
              <a:rPr lang="en-US" smtClean="0"/>
              <a:t>5/8/20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07091-3526-3143-B6ED-360D1E6FC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861F37-E9C8-CF4B-BD18-4CA7A1B49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DCFAB-B3C4-6147-B3F3-FE0FA6D13D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64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5966E-BC12-604A-B246-55C510786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4C2CAE-7932-3E4C-BBD1-36A7F66586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CC9288-2E4F-AC44-8DAA-6BEA278A7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009A6-2EC7-1C44-AE59-A72EC14D4592}" type="datetimeFigureOut">
              <a:rPr lang="en-US" smtClean="0"/>
              <a:t>5/8/20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81BA4E-470D-F34D-AAED-9551C38CE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74DBA8-AC4A-2B4B-BCF8-B9438ECC6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DCFAB-B3C4-6147-B3F3-FE0FA6D13D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318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251FE-2161-8A45-B415-953753FF0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F2F2B9-462E-B14B-94A2-F4663B0B4D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8E21C-1F17-AA4C-B3DB-BE9F1D220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009A6-2EC7-1C44-AE59-A72EC14D4592}" type="datetimeFigureOut">
              <a:rPr lang="en-US" smtClean="0"/>
              <a:t>5/8/20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844E75-C4E4-5645-9299-899E96FDC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24AF73-8600-EC40-8BB6-8433C0CC5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DCFAB-B3C4-6147-B3F3-FE0FA6D13D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97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4FA1F3-B2C4-D843-9FD2-599CC1A3F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138389-94E3-8C4F-8ABE-5B8FC20BEC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060B1B-BFA2-6243-BC79-03B4A378F3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04C394-28EF-AE45-9BFF-2AC03E7BD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009A6-2EC7-1C44-AE59-A72EC14D4592}" type="datetimeFigureOut">
              <a:rPr lang="en-US" smtClean="0"/>
              <a:t>5/8/20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41E0D4-6AFC-2E4D-A1CD-F8F7D370F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66BA2C-A6EE-AE4F-97A8-7A2430396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DCFAB-B3C4-6147-B3F3-FE0FA6D13D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249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BF716-F3F6-D541-95E8-592408362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4A9FDD-B37A-E843-88CA-A1FA5BD543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59A911-360B-1247-9A7F-7F99DE9CD2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1C377D-AEDB-3B49-9944-F4A19BE45A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2D67B7-64E6-F44E-B9FD-8EC2B26850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5584D47-AA91-E44A-84A6-D5DEF7FF6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009A6-2EC7-1C44-AE59-A72EC14D4592}" type="datetimeFigureOut">
              <a:rPr lang="en-US" smtClean="0"/>
              <a:t>5/8/20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904EAE8-8840-7349-ABD6-EB12E2306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E09DABB-2C8C-C942-A7CF-0B024AAC9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DCFAB-B3C4-6147-B3F3-FE0FA6D13D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905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6470F-66A1-164A-953C-A6BB7CAA1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20A327-46E0-B848-A6BB-3CEE4237A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009A6-2EC7-1C44-AE59-A72EC14D4592}" type="datetimeFigureOut">
              <a:rPr lang="en-US" smtClean="0"/>
              <a:t>5/8/20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2102C5-F494-CF41-AD28-C25FBA0CB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3D0541-9A96-A141-85E9-7B14BCB0C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DCFAB-B3C4-6147-B3F3-FE0FA6D13D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571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F53659-ACCC-7644-9BAD-069E3CDE7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009A6-2EC7-1C44-AE59-A72EC14D4592}" type="datetimeFigureOut">
              <a:rPr lang="en-US" smtClean="0"/>
              <a:t>5/8/20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B512BA-35EA-FA49-B16E-A61B77C75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0B9263-39D3-F943-B0D0-459ADB554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DCFAB-B3C4-6147-B3F3-FE0FA6D13D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364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06093-89CB-6149-B3EA-A66E2D6F6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82F5B8-747B-274F-AA50-A4D8C376F9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1F29E0-30CB-BA47-B443-64F50BBB37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1F4E8B-4CAD-A042-91A4-95E510378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009A6-2EC7-1C44-AE59-A72EC14D4592}" type="datetimeFigureOut">
              <a:rPr lang="en-US" smtClean="0"/>
              <a:t>5/8/20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17EA81-A9C6-B946-8F70-F6A456B52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888BDD-2A88-C346-BE10-198830257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DCFAB-B3C4-6147-B3F3-FE0FA6D13D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092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D39E4-47D5-2B45-B8EF-63524415C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934AD29-01FF-DD4C-A35C-412B2B8A61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3CF5E1-9A93-B44C-A726-1A178DE4E6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F23567-1B93-BC40-9415-37F71C34C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009A6-2EC7-1C44-AE59-A72EC14D4592}" type="datetimeFigureOut">
              <a:rPr lang="en-US" smtClean="0"/>
              <a:t>5/8/20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2BD03F-AA25-3F4F-97DC-BDA0B4FD2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FCBD57-BC87-7443-9FDC-C676E7131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DCFAB-B3C4-6147-B3F3-FE0FA6D13D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766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A8ED095-EA6F-594A-AC58-B05C3A596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A9D02-EEDE-734E-8BD0-4ACC2D37E1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D8975B-6BF7-7D4E-B576-082AD94765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7009A6-2EC7-1C44-AE59-A72EC14D4592}" type="datetimeFigureOut">
              <a:rPr lang="en-US" smtClean="0"/>
              <a:t>5/8/20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871F75-6571-734E-A984-DF8961ED3D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538061-A525-034F-9DFD-7C241E4FA2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DCFAB-B3C4-6147-B3F3-FE0FA6D13D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654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0EEB17B-47DF-B24E-BCEC-721FD30EEB2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20123" y="-9474"/>
            <a:ext cx="12209946" cy="691761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70" name="Donut 69">
            <a:extLst>
              <a:ext uri="{FF2B5EF4-FFF2-40B4-BE49-F238E27FC236}">
                <a16:creationId xmlns:a16="http://schemas.microsoft.com/office/drawing/2014/main" id="{BDB934A8-EACC-504C-9454-CAC383E82CA9}"/>
              </a:ext>
            </a:extLst>
          </p:cNvPr>
          <p:cNvSpPr/>
          <p:nvPr/>
        </p:nvSpPr>
        <p:spPr>
          <a:xfrm>
            <a:off x="3565506" y="885517"/>
            <a:ext cx="5038661" cy="5028124"/>
          </a:xfrm>
          <a:prstGeom prst="don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1" name="Donut 70">
            <a:extLst>
              <a:ext uri="{FF2B5EF4-FFF2-40B4-BE49-F238E27FC236}">
                <a16:creationId xmlns:a16="http://schemas.microsoft.com/office/drawing/2014/main" id="{7EDE59FC-AF87-B949-9E0C-084638F10804}"/>
              </a:ext>
            </a:extLst>
          </p:cNvPr>
          <p:cNvSpPr/>
          <p:nvPr/>
        </p:nvSpPr>
        <p:spPr>
          <a:xfrm>
            <a:off x="4161312" y="1373912"/>
            <a:ext cx="3851433" cy="4021437"/>
          </a:xfrm>
          <a:prstGeom prst="don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0EFD7D1B-8B57-CD41-BA89-7DBB13AA8DA7}"/>
              </a:ext>
            </a:extLst>
          </p:cNvPr>
          <p:cNvSpPr/>
          <p:nvPr/>
        </p:nvSpPr>
        <p:spPr>
          <a:xfrm>
            <a:off x="4687819" y="2039113"/>
            <a:ext cx="2798419" cy="2757972"/>
          </a:xfrm>
          <a:prstGeom prst="ellipse">
            <a:avLst/>
          </a:prstGeom>
          <a:gradFill>
            <a:gsLst>
              <a:gs pos="0">
                <a:srgbClr val="971355"/>
              </a:gs>
              <a:gs pos="21000">
                <a:srgbClr val="BF3F72"/>
              </a:gs>
              <a:gs pos="74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58034479-572A-874D-9738-00A381ABD233}"/>
              </a:ext>
            </a:extLst>
          </p:cNvPr>
          <p:cNvCxnSpPr>
            <a:cxnSpLocks/>
          </p:cNvCxnSpPr>
          <p:nvPr/>
        </p:nvCxnSpPr>
        <p:spPr>
          <a:xfrm>
            <a:off x="5998252" y="3418099"/>
            <a:ext cx="1196347" cy="779416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DB4D501-40CA-0942-B88C-CAB127BC946D}"/>
              </a:ext>
            </a:extLst>
          </p:cNvPr>
          <p:cNvCxnSpPr>
            <a:cxnSpLocks/>
            <a:stCxn id="30" idx="0"/>
          </p:cNvCxnSpPr>
          <p:nvPr/>
        </p:nvCxnSpPr>
        <p:spPr>
          <a:xfrm flipH="1">
            <a:off x="6084178" y="2039113"/>
            <a:ext cx="2851" cy="1403055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86DD63A-64CA-BA4F-BB18-EA02FDF25E9F}"/>
              </a:ext>
            </a:extLst>
          </p:cNvPr>
          <p:cNvCxnSpPr>
            <a:cxnSpLocks/>
          </p:cNvCxnSpPr>
          <p:nvPr/>
        </p:nvCxnSpPr>
        <p:spPr>
          <a:xfrm flipH="1">
            <a:off x="4937351" y="3408393"/>
            <a:ext cx="1043443" cy="768299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04F6D854-ED81-8044-AB97-2F1E39F8AF21}"/>
              </a:ext>
            </a:extLst>
          </p:cNvPr>
          <p:cNvSpPr txBox="1"/>
          <p:nvPr/>
        </p:nvSpPr>
        <p:spPr>
          <a:xfrm>
            <a:off x="5374777" y="3836583"/>
            <a:ext cx="1376469" cy="748658"/>
          </a:xfrm>
          <a:prstGeom prst="rect">
            <a:avLst/>
          </a:prstGeom>
          <a:noFill/>
        </p:spPr>
        <p:txBody>
          <a:bodyPr wrap="square" rtlCol="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2000" b="1" dirty="0">
                <a:latin typeface="Franklin Gothic Book" panose="020B0503020102020204" pitchFamily="34" charset="0"/>
              </a:rPr>
              <a:t>Marketing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6C4FD5C-8AAF-C142-9433-E14B7886DEB3}"/>
              </a:ext>
            </a:extLst>
          </p:cNvPr>
          <p:cNvSpPr/>
          <p:nvPr/>
        </p:nvSpPr>
        <p:spPr>
          <a:xfrm>
            <a:off x="5338474" y="2757805"/>
            <a:ext cx="1538856" cy="1512908"/>
          </a:xfrm>
          <a:prstGeom prst="ellips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25000">
                <a:schemeClr val="bg1">
                  <a:lumMod val="85000"/>
                </a:schemeClr>
              </a:gs>
              <a:gs pos="83000">
                <a:schemeClr val="bg1">
                  <a:lumMod val="65000"/>
                </a:schemeClr>
              </a:gs>
              <a:gs pos="100000">
                <a:schemeClr val="bg1">
                  <a:lumMod val="50000"/>
                </a:schemeClr>
              </a:gs>
            </a:gsLst>
            <a:lin ang="16200000" scaled="1"/>
          </a:gradFill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anose="020B0503020102020204" pitchFamily="34" charset="0"/>
              </a:rPr>
              <a:t>Profitable Growth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D4269A95-4F72-AA49-A68C-BCEBE5740D39}"/>
              </a:ext>
            </a:extLst>
          </p:cNvPr>
          <p:cNvSpPr/>
          <p:nvPr/>
        </p:nvSpPr>
        <p:spPr>
          <a:xfrm>
            <a:off x="9594719" y="292697"/>
            <a:ext cx="928151" cy="929185"/>
          </a:xfrm>
          <a:prstGeom prst="ellipse">
            <a:avLst/>
          </a:prstGeom>
          <a:gradFill flip="none" rotWithShape="1">
            <a:gsLst>
              <a:gs pos="0">
                <a:srgbClr val="971355"/>
              </a:gs>
              <a:gs pos="0">
                <a:schemeClr val="tx1">
                  <a:lumMod val="85000"/>
                  <a:lumOff val="15000"/>
                </a:schemeClr>
              </a:gs>
              <a:gs pos="78000">
                <a:schemeClr val="accent1"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rgbClr val="7F0F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63CD9E74-6F27-334D-9CD7-76E346C81BD1}"/>
              </a:ext>
            </a:extLst>
          </p:cNvPr>
          <p:cNvSpPr/>
          <p:nvPr/>
        </p:nvSpPr>
        <p:spPr>
          <a:xfrm>
            <a:off x="1419134" y="5806981"/>
            <a:ext cx="928151" cy="929185"/>
          </a:xfrm>
          <a:prstGeom prst="ellipse">
            <a:avLst/>
          </a:prstGeom>
          <a:gradFill flip="none" rotWithShape="1">
            <a:gsLst>
              <a:gs pos="0">
                <a:srgbClr val="971355"/>
              </a:gs>
              <a:gs pos="0">
                <a:schemeClr val="tx1">
                  <a:lumMod val="85000"/>
                  <a:lumOff val="15000"/>
                </a:schemeClr>
              </a:gs>
              <a:gs pos="78000">
                <a:schemeClr val="accent1"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rgbClr val="7F0F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740DFB77-EA4F-0A48-95EA-6A57F2D334F6}"/>
              </a:ext>
            </a:extLst>
          </p:cNvPr>
          <p:cNvSpPr/>
          <p:nvPr/>
        </p:nvSpPr>
        <p:spPr>
          <a:xfrm>
            <a:off x="9709366" y="5806981"/>
            <a:ext cx="928151" cy="929185"/>
          </a:xfrm>
          <a:prstGeom prst="ellipse">
            <a:avLst/>
          </a:prstGeom>
          <a:gradFill flip="none" rotWithShape="1">
            <a:gsLst>
              <a:gs pos="0">
                <a:srgbClr val="971355"/>
              </a:gs>
              <a:gs pos="0">
                <a:schemeClr val="tx1">
                  <a:lumMod val="85000"/>
                  <a:lumOff val="15000"/>
                </a:schemeClr>
              </a:gs>
              <a:gs pos="78000">
                <a:schemeClr val="accent1"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rgbClr val="7F0F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484F1A0-7D50-8D4E-88B6-A4FE37105E92}"/>
              </a:ext>
            </a:extLst>
          </p:cNvPr>
          <p:cNvSpPr/>
          <p:nvPr/>
        </p:nvSpPr>
        <p:spPr>
          <a:xfrm>
            <a:off x="1422582" y="320518"/>
            <a:ext cx="928151" cy="929185"/>
          </a:xfrm>
          <a:prstGeom prst="ellipse">
            <a:avLst/>
          </a:prstGeom>
          <a:gradFill flip="none" rotWithShape="1">
            <a:gsLst>
              <a:gs pos="0">
                <a:srgbClr val="971355"/>
              </a:gs>
              <a:gs pos="0">
                <a:schemeClr val="tx1">
                  <a:lumMod val="85000"/>
                  <a:lumOff val="15000"/>
                </a:schemeClr>
              </a:gs>
              <a:gs pos="78000">
                <a:schemeClr val="accent1"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rgbClr val="7F0F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F26DBF0-5DE0-B34B-9328-652FE9F9C9FA}"/>
              </a:ext>
            </a:extLst>
          </p:cNvPr>
          <p:cNvSpPr txBox="1"/>
          <p:nvPr/>
        </p:nvSpPr>
        <p:spPr>
          <a:xfrm rot="3427115">
            <a:off x="6304760" y="2760237"/>
            <a:ext cx="818147" cy="413179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en-US" sz="2000" b="1" dirty="0">
                <a:latin typeface="Franklin Gothic Book" panose="020B0503020102020204" pitchFamily="34" charset="0"/>
              </a:rPr>
              <a:t>Sales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B2CEFDB-F8A4-7D40-A920-5F086D515F54}"/>
              </a:ext>
            </a:extLst>
          </p:cNvPr>
          <p:cNvSpPr txBox="1"/>
          <p:nvPr/>
        </p:nvSpPr>
        <p:spPr>
          <a:xfrm rot="18059159">
            <a:off x="4883642" y="2776063"/>
            <a:ext cx="1742174" cy="96722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en-US" sz="2000" b="1" dirty="0">
                <a:latin typeface="Franklin Gothic Book" panose="020B0503020102020204" pitchFamily="34" charset="0"/>
              </a:rPr>
              <a:t>Revenue </a:t>
            </a:r>
          </a:p>
          <a:p>
            <a:pPr algn="ctr"/>
            <a:r>
              <a:rPr lang="en-US" sz="2000" b="1" dirty="0">
                <a:latin typeface="Franklin Gothic Book" panose="020B0503020102020204" pitchFamily="34" charset="0"/>
              </a:rPr>
              <a:t>Management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C0464A4-AFD7-6342-8C7B-7BA4C5B24EAE}"/>
              </a:ext>
            </a:extLst>
          </p:cNvPr>
          <p:cNvSpPr txBox="1"/>
          <p:nvPr/>
        </p:nvSpPr>
        <p:spPr>
          <a:xfrm>
            <a:off x="9928166" y="1260450"/>
            <a:ext cx="1862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 panose="020B0503020102020204" pitchFamily="34" charset="0"/>
              </a:rPr>
              <a:t>Science &amp; Strategy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9043847-EF91-A040-B57D-8C0761665298}"/>
              </a:ext>
            </a:extLst>
          </p:cNvPr>
          <p:cNvSpPr txBox="1"/>
          <p:nvPr/>
        </p:nvSpPr>
        <p:spPr>
          <a:xfrm>
            <a:off x="162890" y="3683266"/>
            <a:ext cx="20744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 panose="020B0503020102020204" pitchFamily="34" charset="0"/>
              </a:rPr>
              <a:t>Art &amp; Talent Optimization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075B000-954E-184D-B41F-454375DA36AF}"/>
              </a:ext>
            </a:extLst>
          </p:cNvPr>
          <p:cNvSpPr txBox="1"/>
          <p:nvPr/>
        </p:nvSpPr>
        <p:spPr>
          <a:xfrm>
            <a:off x="10065576" y="3742510"/>
            <a:ext cx="18624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 panose="020B0503020102020204" pitchFamily="34" charset="0"/>
              </a:rPr>
              <a:t>Process &amp; Customer Engagement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C095558-AE54-FC4F-89EE-E8BC22A39770}"/>
              </a:ext>
            </a:extLst>
          </p:cNvPr>
          <p:cNvSpPr txBox="1"/>
          <p:nvPr/>
        </p:nvSpPr>
        <p:spPr>
          <a:xfrm>
            <a:off x="182585" y="1254200"/>
            <a:ext cx="1912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 panose="020B0503020102020204" pitchFamily="34" charset="0"/>
              </a:rPr>
              <a:t>Revenue Performance &amp; Metrics</a:t>
            </a: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74639A39-4816-5049-A970-0109760301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5967" y="5965126"/>
            <a:ext cx="554483" cy="545540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B17F16C6-C544-A94D-9363-2E9B4E644D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7747" y="585067"/>
            <a:ext cx="676780" cy="365105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93BBF70C-FF2B-8F4D-8D8B-E536CF7D08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60831" y="6142884"/>
            <a:ext cx="709905" cy="367782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1BA6BBFB-90DF-6B4E-9414-9DB7B01E43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80264" y="467056"/>
            <a:ext cx="570625" cy="570625"/>
          </a:xfrm>
          <a:prstGeom prst="rect">
            <a:avLst/>
          </a:prstGeom>
        </p:spPr>
      </p:pic>
      <p:sp>
        <p:nvSpPr>
          <p:cNvPr id="76" name="TextBox 75">
            <a:extLst>
              <a:ext uri="{FF2B5EF4-FFF2-40B4-BE49-F238E27FC236}">
                <a16:creationId xmlns:a16="http://schemas.microsoft.com/office/drawing/2014/main" id="{D47B800D-A9A3-574C-B79A-FE12972E51F9}"/>
              </a:ext>
            </a:extLst>
          </p:cNvPr>
          <p:cNvSpPr txBox="1"/>
          <p:nvPr/>
        </p:nvSpPr>
        <p:spPr>
          <a:xfrm rot="21433654">
            <a:off x="5278597" y="5179706"/>
            <a:ext cx="1760048" cy="951166"/>
          </a:xfrm>
          <a:prstGeom prst="rect">
            <a:avLst/>
          </a:prstGeom>
          <a:noFill/>
        </p:spPr>
        <p:txBody>
          <a:bodyPr wrap="square" rtlCol="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1400" dirty="0">
                <a:latin typeface="Franklin Gothic Book" panose="020B0503020102020204" pitchFamily="34" charset="0"/>
              </a:rPr>
              <a:t>Foundation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5EFADBC1-7F00-0F43-99DC-A045724FEFD1}"/>
              </a:ext>
            </a:extLst>
          </p:cNvPr>
          <p:cNvSpPr txBox="1"/>
          <p:nvPr/>
        </p:nvSpPr>
        <p:spPr>
          <a:xfrm rot="21392487">
            <a:off x="5264978" y="4501910"/>
            <a:ext cx="1760048" cy="1182038"/>
          </a:xfrm>
          <a:prstGeom prst="rect">
            <a:avLst/>
          </a:prstGeom>
          <a:noFill/>
        </p:spPr>
        <p:txBody>
          <a:bodyPr wrap="square" rtlCol="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1400" dirty="0">
                <a:latin typeface="Franklin Gothic Book" panose="020B0503020102020204" pitchFamily="34" charset="0"/>
              </a:rPr>
              <a:t>Framework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EEB4E885-ABEC-B244-9BE2-5EA243F6E5B7}"/>
              </a:ext>
            </a:extLst>
          </p:cNvPr>
          <p:cNvSpPr txBox="1"/>
          <p:nvPr/>
        </p:nvSpPr>
        <p:spPr>
          <a:xfrm rot="21389506">
            <a:off x="5287776" y="4569451"/>
            <a:ext cx="1782631" cy="618638"/>
          </a:xfrm>
          <a:prstGeom prst="rect">
            <a:avLst/>
          </a:prstGeom>
          <a:noFill/>
        </p:spPr>
        <p:txBody>
          <a:bodyPr wrap="square" rtlCol="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1400" dirty="0">
                <a:latin typeface="Franklin Gothic Book" panose="020B0503020102020204" pitchFamily="34" charset="0"/>
              </a:rPr>
              <a:t>Focus</a:t>
            </a:r>
          </a:p>
        </p:txBody>
      </p:sp>
      <p:sp>
        <p:nvSpPr>
          <p:cNvPr id="84" name="Arc 83">
            <a:extLst>
              <a:ext uri="{FF2B5EF4-FFF2-40B4-BE49-F238E27FC236}">
                <a16:creationId xmlns:a16="http://schemas.microsoft.com/office/drawing/2014/main" id="{AD0A7148-95FB-B14B-BD99-0104D8610797}"/>
              </a:ext>
            </a:extLst>
          </p:cNvPr>
          <p:cNvSpPr/>
          <p:nvPr/>
        </p:nvSpPr>
        <p:spPr>
          <a:xfrm>
            <a:off x="2766828" y="295504"/>
            <a:ext cx="6619473" cy="6245190"/>
          </a:xfrm>
          <a:prstGeom prst="arc">
            <a:avLst>
              <a:gd name="adj1" fmla="val 16200000"/>
              <a:gd name="adj2" fmla="val 7818"/>
            </a:avLst>
          </a:prstGeom>
          <a:ln w="635000">
            <a:solidFill>
              <a:srgbClr val="A6115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5" name="Arc 84">
            <a:extLst>
              <a:ext uri="{FF2B5EF4-FFF2-40B4-BE49-F238E27FC236}">
                <a16:creationId xmlns:a16="http://schemas.microsoft.com/office/drawing/2014/main" id="{9F2410E1-C106-A942-B320-6C9793303F7C}"/>
              </a:ext>
            </a:extLst>
          </p:cNvPr>
          <p:cNvSpPr/>
          <p:nvPr/>
        </p:nvSpPr>
        <p:spPr>
          <a:xfrm rot="10800000">
            <a:off x="2786625" y="351708"/>
            <a:ext cx="6674343" cy="6245190"/>
          </a:xfrm>
          <a:prstGeom prst="arc">
            <a:avLst/>
          </a:prstGeom>
          <a:ln w="635000">
            <a:solidFill>
              <a:srgbClr val="A6115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2EC0EB16-C081-4F4F-AEC8-BFB6ADD5D99C}"/>
              </a:ext>
            </a:extLst>
          </p:cNvPr>
          <p:cNvCxnSpPr>
            <a:cxnSpLocks/>
          </p:cNvCxnSpPr>
          <p:nvPr/>
        </p:nvCxnSpPr>
        <p:spPr>
          <a:xfrm flipH="1">
            <a:off x="6045304" y="-18433"/>
            <a:ext cx="19773" cy="644824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Arc 85">
            <a:extLst>
              <a:ext uri="{FF2B5EF4-FFF2-40B4-BE49-F238E27FC236}">
                <a16:creationId xmlns:a16="http://schemas.microsoft.com/office/drawing/2014/main" id="{8BB7AE1C-FE11-2C4E-98EC-385BD2C87915}"/>
              </a:ext>
            </a:extLst>
          </p:cNvPr>
          <p:cNvSpPr/>
          <p:nvPr/>
        </p:nvSpPr>
        <p:spPr>
          <a:xfrm rot="5400000">
            <a:off x="2921642" y="143720"/>
            <a:ext cx="6401158" cy="6511719"/>
          </a:xfrm>
          <a:prstGeom prst="arc">
            <a:avLst/>
          </a:prstGeom>
          <a:ln w="6350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Arc 86">
            <a:extLst>
              <a:ext uri="{FF2B5EF4-FFF2-40B4-BE49-F238E27FC236}">
                <a16:creationId xmlns:a16="http://schemas.microsoft.com/office/drawing/2014/main" id="{DB832C8F-2D20-1642-83B5-036B738329D3}"/>
              </a:ext>
            </a:extLst>
          </p:cNvPr>
          <p:cNvSpPr/>
          <p:nvPr/>
        </p:nvSpPr>
        <p:spPr>
          <a:xfrm rot="16200000">
            <a:off x="2838755" y="247623"/>
            <a:ext cx="6401158" cy="6511719"/>
          </a:xfrm>
          <a:prstGeom prst="arc">
            <a:avLst/>
          </a:prstGeom>
          <a:ln w="6350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3093C03B-D400-C046-81D0-60E421FE0008}"/>
              </a:ext>
            </a:extLst>
          </p:cNvPr>
          <p:cNvCxnSpPr>
            <a:cxnSpLocks/>
          </p:cNvCxnSpPr>
          <p:nvPr/>
        </p:nvCxnSpPr>
        <p:spPr>
          <a:xfrm>
            <a:off x="9063235" y="3418099"/>
            <a:ext cx="646131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59822A1-576C-084C-AE35-CAD4E9995FE2}"/>
              </a:ext>
            </a:extLst>
          </p:cNvPr>
          <p:cNvCxnSpPr>
            <a:cxnSpLocks/>
          </p:cNvCxnSpPr>
          <p:nvPr/>
        </p:nvCxnSpPr>
        <p:spPr>
          <a:xfrm>
            <a:off x="6102827" y="6311942"/>
            <a:ext cx="4291" cy="585067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8B505077-611D-4A46-806D-72306912410D}"/>
              </a:ext>
            </a:extLst>
          </p:cNvPr>
          <p:cNvCxnSpPr>
            <a:cxnSpLocks/>
          </p:cNvCxnSpPr>
          <p:nvPr/>
        </p:nvCxnSpPr>
        <p:spPr>
          <a:xfrm>
            <a:off x="2479948" y="3463924"/>
            <a:ext cx="607051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TextBox 105">
            <a:extLst>
              <a:ext uri="{FF2B5EF4-FFF2-40B4-BE49-F238E27FC236}">
                <a16:creationId xmlns:a16="http://schemas.microsoft.com/office/drawing/2014/main" id="{59977B08-6772-6E4D-9245-0B657EF0850E}"/>
              </a:ext>
            </a:extLst>
          </p:cNvPr>
          <p:cNvSpPr txBox="1"/>
          <p:nvPr/>
        </p:nvSpPr>
        <p:spPr>
          <a:xfrm>
            <a:off x="213187" y="4043633"/>
            <a:ext cx="1910640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 panose="020B0503020102020204" pitchFamily="34" charset="0"/>
              </a:rPr>
              <a:t>“We have to develop our people.  We can’t afford the cost of turnover.  Talent is hard to find.”</a:t>
            </a:r>
          </a:p>
          <a:p>
            <a:endParaRPr lang="en-US" sz="1100" i="1" dirty="0">
              <a:solidFill>
                <a:schemeClr val="tx1">
                  <a:lumMod val="75000"/>
                  <a:lumOff val="25000"/>
                </a:schemeClr>
              </a:solidFill>
              <a:latin typeface="Franklin Gothic Book" panose="020B0503020102020204" pitchFamily="34" charset="0"/>
            </a:endParaRPr>
          </a:p>
          <a:p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 panose="020B0503020102020204" pitchFamily="34" charset="0"/>
              </a:rPr>
              <a:t>How we develop</a:t>
            </a:r>
          </a:p>
          <a:p>
            <a:endParaRPr lang="en-US" dirty="0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1ADE969A-C1B9-8F44-9A83-B26ABA6BBE96}"/>
              </a:ext>
            </a:extLst>
          </p:cNvPr>
          <p:cNvSpPr txBox="1"/>
          <p:nvPr/>
        </p:nvSpPr>
        <p:spPr>
          <a:xfrm>
            <a:off x="10027229" y="4330908"/>
            <a:ext cx="1987205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 panose="020B0503020102020204" pitchFamily="34" charset="0"/>
              </a:rPr>
              <a:t>“Our pipeline of business is dependent on leads from expensive sources.”</a:t>
            </a:r>
          </a:p>
          <a:p>
            <a:endParaRPr lang="en-US" sz="1100" i="1" dirty="0">
              <a:solidFill>
                <a:schemeClr val="tx1">
                  <a:lumMod val="75000"/>
                  <a:lumOff val="25000"/>
                </a:schemeClr>
              </a:solidFill>
              <a:latin typeface="Franklin Gothic Book" panose="020B0503020102020204" pitchFamily="34" charset="0"/>
            </a:endParaRPr>
          </a:p>
          <a:p>
            <a:r>
              <a:rPr lang="en-US" sz="1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 panose="020B0503020102020204" pitchFamily="34" charset="0"/>
              </a:rPr>
              <a:t>How we hunt</a:t>
            </a:r>
          </a:p>
          <a:p>
            <a:endParaRPr lang="en-US" sz="1100" dirty="0">
              <a:latin typeface="Franklin Gothic Book" panose="020B0503020102020204" pitchFamily="34" charset="0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D442CA2F-9563-5E44-87EA-B3BCA5D14D7F}"/>
              </a:ext>
            </a:extLst>
          </p:cNvPr>
          <p:cNvSpPr txBox="1"/>
          <p:nvPr/>
        </p:nvSpPr>
        <p:spPr>
          <a:xfrm>
            <a:off x="9928166" y="1730155"/>
            <a:ext cx="2282832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 panose="020B0503020102020204" pitchFamily="34" charset="0"/>
              </a:rPr>
              <a:t>“My profitability is going down and we keep on talking about the doing the same things.”</a:t>
            </a:r>
          </a:p>
          <a:p>
            <a:endParaRPr lang="en-US" sz="1100" i="1" dirty="0">
              <a:solidFill>
                <a:schemeClr val="tx1">
                  <a:lumMod val="75000"/>
                  <a:lumOff val="25000"/>
                </a:schemeClr>
              </a:solidFill>
              <a:latin typeface="Franklin Gothic Book" panose="020B0503020102020204" pitchFamily="34" charset="0"/>
            </a:endParaRPr>
          </a:p>
          <a:p>
            <a:r>
              <a:rPr lang="en-US" sz="1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 panose="020B0503020102020204" pitchFamily="34" charset="0"/>
              </a:rPr>
              <a:t>Who we hunt</a:t>
            </a:r>
          </a:p>
          <a:p>
            <a:endParaRPr lang="en-US" sz="1100" dirty="0"/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721E1EAB-C2F3-C14F-878F-79DAEB3747C8}"/>
              </a:ext>
            </a:extLst>
          </p:cNvPr>
          <p:cNvSpPr txBox="1"/>
          <p:nvPr/>
        </p:nvSpPr>
        <p:spPr>
          <a:xfrm>
            <a:off x="304855" y="1730155"/>
            <a:ext cx="2263058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 panose="020B0503020102020204" pitchFamily="34" charset="0"/>
              </a:rPr>
              <a:t>“</a:t>
            </a:r>
            <a:r>
              <a:rPr lang="en-US" sz="11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 panose="020B0503020102020204" pitchFamily="34" charset="0"/>
              </a:rPr>
              <a:t>We have a lot of reporting, but does show how or if we are doing better”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 panose="020B0503020102020204" pitchFamily="34" charset="0"/>
              </a:rPr>
              <a:t> </a:t>
            </a:r>
          </a:p>
          <a:p>
            <a:endParaRPr lang="en-US" sz="1100" dirty="0">
              <a:solidFill>
                <a:schemeClr val="tx1">
                  <a:lumMod val="75000"/>
                  <a:lumOff val="25000"/>
                </a:schemeClr>
              </a:solidFill>
              <a:latin typeface="Franklin Gothic Book" panose="020B0503020102020204" pitchFamily="34" charset="0"/>
            </a:endParaRPr>
          </a:p>
          <a:p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 panose="020B0503020102020204" pitchFamily="34" charset="0"/>
              </a:rPr>
              <a:t>How we measure</a:t>
            </a:r>
          </a:p>
          <a:p>
            <a:endParaRPr lang="en-US" sz="1100" dirty="0">
              <a:latin typeface="Franklin Gothic Book" panose="020B0503020102020204" pitchFamily="34" charset="0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DC9B03FA-23F3-8543-A33E-88FD86C9F78B}"/>
              </a:ext>
            </a:extLst>
          </p:cNvPr>
          <p:cNvSpPr txBox="1"/>
          <p:nvPr/>
        </p:nvSpPr>
        <p:spPr>
          <a:xfrm>
            <a:off x="6273495" y="91424"/>
            <a:ext cx="151313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95000"/>
                  </a:schemeClr>
                </a:solidFill>
                <a:latin typeface="Franklin Gothic Book" panose="020B0503020102020204" pitchFamily="34" charset="0"/>
              </a:rPr>
              <a:t>Profitable Segmentation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21A2E43E-6C15-2744-8508-56C017D24A23}"/>
              </a:ext>
            </a:extLst>
          </p:cNvPr>
          <p:cNvSpPr txBox="1"/>
          <p:nvPr/>
        </p:nvSpPr>
        <p:spPr>
          <a:xfrm>
            <a:off x="7430125" y="565313"/>
            <a:ext cx="11652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95000"/>
                  </a:schemeClr>
                </a:solidFill>
                <a:latin typeface="Franklin Gothic Book" panose="020B0503020102020204" pitchFamily="34" charset="0"/>
              </a:rPr>
              <a:t>Cost of   </a:t>
            </a:r>
          </a:p>
          <a:p>
            <a:r>
              <a:rPr lang="en-US" sz="1100" dirty="0">
                <a:solidFill>
                  <a:schemeClr val="bg1">
                    <a:lumMod val="95000"/>
                  </a:schemeClr>
                </a:solidFill>
                <a:latin typeface="Franklin Gothic Book" panose="020B0503020102020204" pitchFamily="34" charset="0"/>
              </a:rPr>
              <a:t>   Acquisition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90920DC3-EC05-3048-BDA0-CB0AE8EEC2EC}"/>
              </a:ext>
            </a:extLst>
          </p:cNvPr>
          <p:cNvSpPr txBox="1"/>
          <p:nvPr/>
        </p:nvSpPr>
        <p:spPr>
          <a:xfrm>
            <a:off x="8413061" y="1425459"/>
            <a:ext cx="12571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95000"/>
                  </a:schemeClr>
                </a:solidFill>
                <a:latin typeface="Franklin Gothic Book" panose="020B0503020102020204" pitchFamily="34" charset="0"/>
              </a:rPr>
              <a:t>Integrated    </a:t>
            </a:r>
          </a:p>
          <a:p>
            <a:r>
              <a:rPr lang="en-US" sz="1100" dirty="0">
                <a:solidFill>
                  <a:schemeClr val="bg1">
                    <a:lumMod val="95000"/>
                  </a:schemeClr>
                </a:solidFill>
                <a:latin typeface="Franklin Gothic Book" panose="020B0503020102020204" pitchFamily="34" charset="0"/>
              </a:rPr>
              <a:t>    Strategy </a:t>
            </a:r>
          </a:p>
        </p:txBody>
      </p:sp>
      <p:cxnSp>
        <p:nvCxnSpPr>
          <p:cNvPr id="115" name="Straight Arrow Connector 114">
            <a:extLst>
              <a:ext uri="{FF2B5EF4-FFF2-40B4-BE49-F238E27FC236}">
                <a16:creationId xmlns:a16="http://schemas.microsoft.com/office/drawing/2014/main" id="{702EDACB-1509-8E4F-9848-C7FB025089A5}"/>
              </a:ext>
            </a:extLst>
          </p:cNvPr>
          <p:cNvCxnSpPr>
            <a:cxnSpLocks/>
          </p:cNvCxnSpPr>
          <p:nvPr/>
        </p:nvCxnSpPr>
        <p:spPr>
          <a:xfrm flipH="1">
            <a:off x="7210185" y="1706785"/>
            <a:ext cx="1190310" cy="9189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Arrow Connector 116">
            <a:extLst>
              <a:ext uri="{FF2B5EF4-FFF2-40B4-BE49-F238E27FC236}">
                <a16:creationId xmlns:a16="http://schemas.microsoft.com/office/drawing/2014/main" id="{3633B8EE-EF27-E34F-AD56-8A030DA89840}"/>
              </a:ext>
            </a:extLst>
          </p:cNvPr>
          <p:cNvCxnSpPr>
            <a:cxnSpLocks/>
          </p:cNvCxnSpPr>
          <p:nvPr/>
        </p:nvCxnSpPr>
        <p:spPr>
          <a:xfrm>
            <a:off x="3947475" y="1488086"/>
            <a:ext cx="1123270" cy="9789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Arrow Connector 119">
            <a:extLst>
              <a:ext uri="{FF2B5EF4-FFF2-40B4-BE49-F238E27FC236}">
                <a16:creationId xmlns:a16="http://schemas.microsoft.com/office/drawing/2014/main" id="{E57B3D21-6031-534E-9999-CFB3915D491E}"/>
              </a:ext>
            </a:extLst>
          </p:cNvPr>
          <p:cNvCxnSpPr>
            <a:cxnSpLocks/>
          </p:cNvCxnSpPr>
          <p:nvPr/>
        </p:nvCxnSpPr>
        <p:spPr>
          <a:xfrm flipV="1">
            <a:off x="3895674" y="4341158"/>
            <a:ext cx="1115824" cy="9766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Arrow Connector 122">
            <a:extLst>
              <a:ext uri="{FF2B5EF4-FFF2-40B4-BE49-F238E27FC236}">
                <a16:creationId xmlns:a16="http://schemas.microsoft.com/office/drawing/2014/main" id="{9CB48835-6E12-1445-9C79-3A7C09BF55E0}"/>
              </a:ext>
            </a:extLst>
          </p:cNvPr>
          <p:cNvCxnSpPr>
            <a:cxnSpLocks/>
            <a:endCxn id="30" idx="5"/>
          </p:cNvCxnSpPr>
          <p:nvPr/>
        </p:nvCxnSpPr>
        <p:spPr>
          <a:xfrm flipH="1" flipV="1">
            <a:off x="7076419" y="4393189"/>
            <a:ext cx="1204804" cy="10021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TextBox 130">
            <a:extLst>
              <a:ext uri="{FF2B5EF4-FFF2-40B4-BE49-F238E27FC236}">
                <a16:creationId xmlns:a16="http://schemas.microsoft.com/office/drawing/2014/main" id="{BB6703B5-70C4-1145-A742-0B3F3832CB05}"/>
              </a:ext>
            </a:extLst>
          </p:cNvPr>
          <p:cNvSpPr txBox="1"/>
          <p:nvPr/>
        </p:nvSpPr>
        <p:spPr>
          <a:xfrm>
            <a:off x="2531631" y="3798557"/>
            <a:ext cx="151313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95000"/>
                  </a:schemeClr>
                </a:solidFill>
                <a:latin typeface="Franklin Gothic Book" panose="020B0503020102020204" pitchFamily="34" charset="0"/>
              </a:rPr>
              <a:t>Retain </a:t>
            </a:r>
          </a:p>
          <a:p>
            <a:r>
              <a:rPr lang="en-US" sz="1100" dirty="0">
                <a:solidFill>
                  <a:schemeClr val="bg1">
                    <a:lumMod val="95000"/>
                  </a:schemeClr>
                </a:solidFill>
                <a:latin typeface="Franklin Gothic Book" panose="020B0503020102020204" pitchFamily="34" charset="0"/>
              </a:rPr>
              <a:t>    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FC67488A-FB44-044D-ABEE-96918113A255}"/>
              </a:ext>
            </a:extLst>
          </p:cNvPr>
          <p:cNvSpPr txBox="1"/>
          <p:nvPr/>
        </p:nvSpPr>
        <p:spPr>
          <a:xfrm>
            <a:off x="8942764" y="3661309"/>
            <a:ext cx="87020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95000"/>
                  </a:schemeClr>
                </a:solidFill>
                <a:latin typeface="Franklin Gothic Book" panose="020B0503020102020204" pitchFamily="34" charset="0"/>
              </a:rPr>
              <a:t>  Relevant</a:t>
            </a:r>
          </a:p>
          <a:p>
            <a:r>
              <a:rPr lang="en-US" sz="1100" dirty="0">
                <a:solidFill>
                  <a:schemeClr val="bg1">
                    <a:lumMod val="95000"/>
                  </a:schemeClr>
                </a:solidFill>
                <a:latin typeface="Franklin Gothic Book" panose="020B0503020102020204" pitchFamily="34" charset="0"/>
              </a:rPr>
              <a:t>  sales</a:t>
            </a:r>
          </a:p>
          <a:p>
            <a:r>
              <a:rPr lang="en-US" sz="1100" dirty="0">
                <a:solidFill>
                  <a:schemeClr val="bg1">
                    <a:lumMod val="95000"/>
                  </a:schemeClr>
                </a:solidFill>
                <a:latin typeface="Franklin Gothic Book" panose="020B0503020102020204" pitchFamily="34" charset="0"/>
              </a:rPr>
              <a:t>approach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41C917E8-1D49-C848-A313-9D261F1E80E2}"/>
              </a:ext>
            </a:extLst>
          </p:cNvPr>
          <p:cNvSpPr txBox="1"/>
          <p:nvPr/>
        </p:nvSpPr>
        <p:spPr>
          <a:xfrm>
            <a:off x="2847575" y="4755512"/>
            <a:ext cx="151313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95000"/>
                  </a:schemeClr>
                </a:solidFill>
                <a:latin typeface="Franklin Gothic Book" panose="020B0503020102020204" pitchFamily="34" charset="0"/>
              </a:rPr>
              <a:t>Attract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CADDB7F6-58FF-6D46-94EC-6C7194CD568C}"/>
              </a:ext>
            </a:extLst>
          </p:cNvPr>
          <p:cNvSpPr txBox="1"/>
          <p:nvPr/>
        </p:nvSpPr>
        <p:spPr>
          <a:xfrm>
            <a:off x="3348868" y="5589818"/>
            <a:ext cx="151313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95000"/>
                  </a:schemeClr>
                </a:solidFill>
                <a:latin typeface="Franklin Gothic Book" panose="020B0503020102020204" pitchFamily="34" charset="0"/>
              </a:rPr>
              <a:t>Development </a:t>
            </a:r>
          </a:p>
          <a:p>
            <a:r>
              <a:rPr lang="en-US" sz="1100" dirty="0">
                <a:solidFill>
                  <a:schemeClr val="bg1">
                    <a:lumMod val="95000"/>
                  </a:schemeClr>
                </a:solidFill>
                <a:latin typeface="Franklin Gothic Book" panose="020B0503020102020204" pitchFamily="34" charset="0"/>
              </a:rPr>
              <a:t>      Path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AD8B48C9-9156-D541-A64F-A9AB40ADB9D9}"/>
              </a:ext>
            </a:extLst>
          </p:cNvPr>
          <p:cNvSpPr txBox="1"/>
          <p:nvPr/>
        </p:nvSpPr>
        <p:spPr>
          <a:xfrm>
            <a:off x="6350961" y="6244377"/>
            <a:ext cx="151313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95000"/>
                  </a:schemeClr>
                </a:solidFill>
                <a:latin typeface="Franklin Gothic Book" panose="020B0503020102020204" pitchFamily="34" charset="0"/>
              </a:rPr>
              <a:t>Optimized</a:t>
            </a:r>
          </a:p>
          <a:p>
            <a:r>
              <a:rPr lang="en-US" sz="1100" dirty="0">
                <a:solidFill>
                  <a:schemeClr val="bg1">
                    <a:lumMod val="95000"/>
                  </a:schemeClr>
                </a:solidFill>
                <a:latin typeface="Franklin Gothic Book" panose="020B0503020102020204" pitchFamily="34" charset="0"/>
              </a:rPr>
              <a:t>Revenue Management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F934EA0B-8E9B-9241-96FE-4D34208B6A7E}"/>
              </a:ext>
            </a:extLst>
          </p:cNvPr>
          <p:cNvSpPr txBox="1"/>
          <p:nvPr/>
        </p:nvSpPr>
        <p:spPr>
          <a:xfrm>
            <a:off x="7574208" y="5505006"/>
            <a:ext cx="17099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95000"/>
                  </a:schemeClr>
                </a:solidFill>
                <a:latin typeface="Franklin Gothic Book" panose="020B0503020102020204" pitchFamily="34" charset="0"/>
              </a:rPr>
              <a:t>                Customer </a:t>
            </a:r>
          </a:p>
          <a:p>
            <a:r>
              <a:rPr lang="en-US" sz="1100" dirty="0">
                <a:solidFill>
                  <a:schemeClr val="bg1">
                    <a:lumMod val="95000"/>
                  </a:schemeClr>
                </a:solidFill>
                <a:latin typeface="Franklin Gothic Book" panose="020B0503020102020204" pitchFamily="34" charset="0"/>
              </a:rPr>
              <a:t>          Buying </a:t>
            </a:r>
          </a:p>
          <a:p>
            <a:r>
              <a:rPr lang="en-US" sz="1100" dirty="0">
                <a:solidFill>
                  <a:schemeClr val="bg1">
                    <a:lumMod val="95000"/>
                  </a:schemeClr>
                </a:solidFill>
                <a:latin typeface="Franklin Gothic Book" panose="020B0503020102020204" pitchFamily="34" charset="0"/>
              </a:rPr>
              <a:t>    Journey </a:t>
            </a:r>
          </a:p>
          <a:p>
            <a:endParaRPr lang="en-US" sz="1100" dirty="0">
              <a:solidFill>
                <a:schemeClr val="bg1">
                  <a:lumMod val="95000"/>
                </a:schemeClr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94982C11-BFBB-814B-A88A-767B0895CFB8}"/>
              </a:ext>
            </a:extLst>
          </p:cNvPr>
          <p:cNvSpPr txBox="1"/>
          <p:nvPr/>
        </p:nvSpPr>
        <p:spPr>
          <a:xfrm>
            <a:off x="8932566" y="2489752"/>
            <a:ext cx="91920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95000"/>
                  </a:schemeClr>
                </a:solidFill>
                <a:latin typeface="Franklin Gothic Book" panose="020B0503020102020204" pitchFamily="34" charset="0"/>
              </a:rPr>
              <a:t>Goal &amp;</a:t>
            </a:r>
          </a:p>
          <a:p>
            <a:r>
              <a:rPr lang="en-US" sz="1100" dirty="0">
                <a:solidFill>
                  <a:schemeClr val="bg1">
                    <a:lumMod val="95000"/>
                  </a:schemeClr>
                </a:solidFill>
                <a:latin typeface="Franklin Gothic Book" panose="020B0503020102020204" pitchFamily="34" charset="0"/>
              </a:rPr>
              <a:t> Tactic </a:t>
            </a:r>
          </a:p>
          <a:p>
            <a:r>
              <a:rPr lang="en-US" sz="1100" dirty="0">
                <a:solidFill>
                  <a:schemeClr val="bg1">
                    <a:lumMod val="95000"/>
                  </a:schemeClr>
                </a:solidFill>
                <a:latin typeface="Franklin Gothic Book" panose="020B0503020102020204" pitchFamily="34" charset="0"/>
              </a:rPr>
              <a:t> Alignment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87052200-BB84-DE4F-8FF8-BC562A88491E}"/>
              </a:ext>
            </a:extLst>
          </p:cNvPr>
          <p:cNvSpPr txBox="1"/>
          <p:nvPr/>
        </p:nvSpPr>
        <p:spPr>
          <a:xfrm>
            <a:off x="8484617" y="4420568"/>
            <a:ext cx="101337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95000"/>
                  </a:schemeClr>
                </a:solidFill>
                <a:latin typeface="Franklin Gothic Book" panose="020B0503020102020204" pitchFamily="34" charset="0"/>
              </a:rPr>
              <a:t>            </a:t>
            </a:r>
          </a:p>
          <a:p>
            <a:r>
              <a:rPr lang="en-US" sz="1100" dirty="0">
                <a:solidFill>
                  <a:schemeClr val="bg1">
                    <a:lumMod val="95000"/>
                  </a:schemeClr>
                </a:solidFill>
                <a:latin typeface="Franklin Gothic Book" panose="020B0503020102020204" pitchFamily="34" charset="0"/>
              </a:rPr>
              <a:t>       Business </a:t>
            </a:r>
          </a:p>
          <a:p>
            <a:r>
              <a:rPr lang="en-US" sz="1100" dirty="0">
                <a:solidFill>
                  <a:schemeClr val="bg1">
                    <a:lumMod val="95000"/>
                  </a:schemeClr>
                </a:solidFill>
                <a:latin typeface="Franklin Gothic Book" panose="020B0503020102020204" pitchFamily="34" charset="0"/>
              </a:rPr>
              <a:t>  </a:t>
            </a:r>
            <a:r>
              <a:rPr lang="en-US" sz="1000" dirty="0">
                <a:solidFill>
                  <a:schemeClr val="bg1">
                    <a:lumMod val="95000"/>
                  </a:schemeClr>
                </a:solidFill>
                <a:latin typeface="Franklin Gothic Book" panose="020B0503020102020204" pitchFamily="34" charset="0"/>
              </a:rPr>
              <a:t>Development</a:t>
            </a:r>
            <a:endParaRPr lang="en-US" sz="1100" dirty="0">
              <a:solidFill>
                <a:schemeClr val="bg1">
                  <a:lumMod val="95000"/>
                </a:schemeClr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F2D3BFBD-28F8-E24C-BFF7-2CC9ADB7E2AC}"/>
              </a:ext>
            </a:extLst>
          </p:cNvPr>
          <p:cNvSpPr txBox="1"/>
          <p:nvPr/>
        </p:nvSpPr>
        <p:spPr>
          <a:xfrm>
            <a:off x="2474724" y="2608507"/>
            <a:ext cx="151313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95000"/>
                  </a:schemeClr>
                </a:solidFill>
                <a:latin typeface="Franklin Gothic Book" panose="020B0503020102020204" pitchFamily="34" charset="0"/>
              </a:rPr>
              <a:t>  CRM </a:t>
            </a:r>
          </a:p>
          <a:p>
            <a:r>
              <a:rPr lang="en-US" sz="1100" dirty="0">
                <a:solidFill>
                  <a:schemeClr val="bg1">
                    <a:lumMod val="95000"/>
                  </a:schemeClr>
                </a:solidFill>
                <a:latin typeface="Franklin Gothic Book" panose="020B0503020102020204" pitchFamily="34" charset="0"/>
              </a:rPr>
              <a:t>build out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0B07EFEC-8626-1C41-8436-F99179EBB468}"/>
              </a:ext>
            </a:extLst>
          </p:cNvPr>
          <p:cNvSpPr txBox="1"/>
          <p:nvPr/>
        </p:nvSpPr>
        <p:spPr>
          <a:xfrm>
            <a:off x="10437234" y="2757805"/>
            <a:ext cx="16854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>
                <a:latin typeface="Franklin Gothic Book" panose="020B0503020102020204" pitchFamily="34" charset="0"/>
              </a:rPr>
              <a:t>Asset: MPC Accelerator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552185E0-ACA4-5646-A1B4-3A216C87F3E2}"/>
              </a:ext>
            </a:extLst>
          </p:cNvPr>
          <p:cNvSpPr txBox="1"/>
          <p:nvPr/>
        </p:nvSpPr>
        <p:spPr>
          <a:xfrm>
            <a:off x="726776" y="5256849"/>
            <a:ext cx="17779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>
                <a:latin typeface="Franklin Gothic Book" panose="020B0503020102020204" pitchFamily="34" charset="0"/>
              </a:rPr>
              <a:t>Asset: Talent Accelerator</a:t>
            </a: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8B1C174D-4E7D-4A4F-A349-4F6C558A32A6}"/>
              </a:ext>
            </a:extLst>
          </p:cNvPr>
          <p:cNvSpPr txBox="1"/>
          <p:nvPr/>
        </p:nvSpPr>
        <p:spPr>
          <a:xfrm>
            <a:off x="4715902" y="6240355"/>
            <a:ext cx="151313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95000"/>
                  </a:schemeClr>
                </a:solidFill>
                <a:latin typeface="Franklin Gothic Book" panose="020B0503020102020204" pitchFamily="34" charset="0"/>
              </a:rPr>
              <a:t>Building </a:t>
            </a:r>
          </a:p>
          <a:p>
            <a:r>
              <a:rPr lang="en-US" sz="1100" dirty="0">
                <a:solidFill>
                  <a:schemeClr val="bg1">
                    <a:lumMod val="95000"/>
                  </a:schemeClr>
                </a:solidFill>
                <a:latin typeface="Franklin Gothic Book" panose="020B0503020102020204" pitchFamily="34" charset="0"/>
              </a:rPr>
              <a:t>      Performance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98DCC7F3-FC79-7545-9348-9CA7FA27D263}"/>
              </a:ext>
            </a:extLst>
          </p:cNvPr>
          <p:cNvSpPr txBox="1"/>
          <p:nvPr/>
        </p:nvSpPr>
        <p:spPr>
          <a:xfrm>
            <a:off x="3469252" y="829563"/>
            <a:ext cx="151313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95000"/>
                  </a:schemeClr>
                </a:solidFill>
                <a:latin typeface="Franklin Gothic Book" panose="020B0503020102020204" pitchFamily="34" charset="0"/>
              </a:rPr>
              <a:t>  Distribution Performance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9222FF12-22CA-B746-A558-CA4E7AFEAF92}"/>
              </a:ext>
            </a:extLst>
          </p:cNvPr>
          <p:cNvSpPr txBox="1"/>
          <p:nvPr/>
        </p:nvSpPr>
        <p:spPr>
          <a:xfrm>
            <a:off x="4149044" y="139147"/>
            <a:ext cx="211406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95000"/>
                  </a:schemeClr>
                </a:solidFill>
                <a:latin typeface="Franklin Gothic Book" panose="020B0503020102020204" pitchFamily="34" charset="0"/>
              </a:rPr>
              <a:t>                </a:t>
            </a:r>
            <a:r>
              <a:rPr lang="en-US" sz="1100">
                <a:solidFill>
                  <a:schemeClr val="bg1">
                    <a:lumMod val="95000"/>
                  </a:schemeClr>
                </a:solidFill>
                <a:latin typeface="Franklin Gothic Book" panose="020B0503020102020204" pitchFamily="34" charset="0"/>
              </a:rPr>
              <a:t>Metric Development </a:t>
            </a:r>
            <a:endParaRPr lang="en-US" sz="1100" dirty="0">
              <a:solidFill>
                <a:schemeClr val="bg1">
                  <a:lumMod val="95000"/>
                </a:schemeClr>
              </a:solidFill>
              <a:latin typeface="Franklin Gothic Book" panose="020B0503020102020204" pitchFamily="34" charset="0"/>
            </a:endParaRPr>
          </a:p>
          <a:p>
            <a:r>
              <a:rPr lang="en-US" sz="1100" dirty="0">
                <a:solidFill>
                  <a:schemeClr val="bg1">
                    <a:lumMod val="95000"/>
                  </a:schemeClr>
                </a:solidFill>
                <a:latin typeface="Franklin Gothic Book" panose="020B0503020102020204" pitchFamily="34" charset="0"/>
              </a:rPr>
              <a:t>           &amp;</a:t>
            </a:r>
          </a:p>
          <a:p>
            <a:r>
              <a:rPr lang="en-US" sz="1100" dirty="0">
                <a:solidFill>
                  <a:schemeClr val="bg1">
                    <a:lumMod val="95000"/>
                  </a:schemeClr>
                </a:solidFill>
                <a:latin typeface="Franklin Gothic Book" panose="020B0503020102020204" pitchFamily="34" charset="0"/>
              </a:rPr>
              <a:t>    Benchmarking</a:t>
            </a: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538140B5-C878-6342-9A61-F5C6BD90620E}"/>
              </a:ext>
            </a:extLst>
          </p:cNvPr>
          <p:cNvSpPr/>
          <p:nvPr/>
        </p:nvSpPr>
        <p:spPr>
          <a:xfrm>
            <a:off x="8056606" y="1883118"/>
            <a:ext cx="123156" cy="101798"/>
          </a:xfrm>
          <a:prstGeom prst="ellipse">
            <a:avLst/>
          </a:prstGeom>
          <a:solidFill>
            <a:srgbClr val="C0176D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Oval 147">
            <a:extLst>
              <a:ext uri="{FF2B5EF4-FFF2-40B4-BE49-F238E27FC236}">
                <a16:creationId xmlns:a16="http://schemas.microsoft.com/office/drawing/2014/main" id="{7373F6A7-8D24-0740-9AC1-9216624F1AF1}"/>
              </a:ext>
            </a:extLst>
          </p:cNvPr>
          <p:cNvSpPr/>
          <p:nvPr/>
        </p:nvSpPr>
        <p:spPr>
          <a:xfrm>
            <a:off x="7630428" y="2213300"/>
            <a:ext cx="123156" cy="101798"/>
          </a:xfrm>
          <a:prstGeom prst="ellipse">
            <a:avLst/>
          </a:prstGeom>
          <a:solidFill>
            <a:srgbClr val="C0176D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Oval 148">
            <a:extLst>
              <a:ext uri="{FF2B5EF4-FFF2-40B4-BE49-F238E27FC236}">
                <a16:creationId xmlns:a16="http://schemas.microsoft.com/office/drawing/2014/main" id="{1B296719-AE06-1844-83C7-DD56964522EB}"/>
              </a:ext>
            </a:extLst>
          </p:cNvPr>
          <p:cNvSpPr/>
          <p:nvPr/>
        </p:nvSpPr>
        <p:spPr>
          <a:xfrm>
            <a:off x="7872224" y="5066033"/>
            <a:ext cx="123156" cy="101798"/>
          </a:xfrm>
          <a:prstGeom prst="ellipse">
            <a:avLst/>
          </a:prstGeom>
          <a:solidFill>
            <a:srgbClr val="C0176D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Oval 149">
            <a:extLst>
              <a:ext uri="{FF2B5EF4-FFF2-40B4-BE49-F238E27FC236}">
                <a16:creationId xmlns:a16="http://schemas.microsoft.com/office/drawing/2014/main" id="{258C834E-EA8D-9E4F-9005-2DE69E9A6949}"/>
              </a:ext>
            </a:extLst>
          </p:cNvPr>
          <p:cNvSpPr/>
          <p:nvPr/>
        </p:nvSpPr>
        <p:spPr>
          <a:xfrm>
            <a:off x="7440487" y="4703947"/>
            <a:ext cx="123156" cy="101798"/>
          </a:xfrm>
          <a:prstGeom prst="ellipse">
            <a:avLst/>
          </a:prstGeom>
          <a:solidFill>
            <a:srgbClr val="C0176D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Oval 150">
            <a:extLst>
              <a:ext uri="{FF2B5EF4-FFF2-40B4-BE49-F238E27FC236}">
                <a16:creationId xmlns:a16="http://schemas.microsoft.com/office/drawing/2014/main" id="{EA936605-D773-D545-9DC9-BBEF1D4A4733}"/>
              </a:ext>
            </a:extLst>
          </p:cNvPr>
          <p:cNvSpPr/>
          <p:nvPr/>
        </p:nvSpPr>
        <p:spPr>
          <a:xfrm>
            <a:off x="4156732" y="1674642"/>
            <a:ext cx="123156" cy="101798"/>
          </a:xfrm>
          <a:prstGeom prst="ellipse">
            <a:avLst/>
          </a:prstGeom>
          <a:solidFill>
            <a:srgbClr val="C0176D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Oval 151">
            <a:extLst>
              <a:ext uri="{FF2B5EF4-FFF2-40B4-BE49-F238E27FC236}">
                <a16:creationId xmlns:a16="http://schemas.microsoft.com/office/drawing/2014/main" id="{6E6CC00F-513F-6443-9894-D6DAA2451319}"/>
              </a:ext>
            </a:extLst>
          </p:cNvPr>
          <p:cNvSpPr/>
          <p:nvPr/>
        </p:nvSpPr>
        <p:spPr>
          <a:xfrm>
            <a:off x="4582380" y="2035348"/>
            <a:ext cx="123156" cy="101798"/>
          </a:xfrm>
          <a:prstGeom prst="ellipse">
            <a:avLst/>
          </a:prstGeom>
          <a:solidFill>
            <a:srgbClr val="C0176D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EA766E89-7BA2-BD4A-93A4-43C25EF9D048}"/>
              </a:ext>
            </a:extLst>
          </p:cNvPr>
          <p:cNvSpPr/>
          <p:nvPr/>
        </p:nvSpPr>
        <p:spPr>
          <a:xfrm>
            <a:off x="4550316" y="4648262"/>
            <a:ext cx="123156" cy="101798"/>
          </a:xfrm>
          <a:prstGeom prst="ellipse">
            <a:avLst/>
          </a:prstGeom>
          <a:solidFill>
            <a:srgbClr val="C0176D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A03B07B6-3BC1-7D45-92FA-6D2EC0876A6C}"/>
              </a:ext>
            </a:extLst>
          </p:cNvPr>
          <p:cNvSpPr/>
          <p:nvPr/>
        </p:nvSpPr>
        <p:spPr>
          <a:xfrm>
            <a:off x="4102665" y="5033504"/>
            <a:ext cx="123156" cy="101798"/>
          </a:xfrm>
          <a:prstGeom prst="ellipse">
            <a:avLst/>
          </a:prstGeom>
          <a:solidFill>
            <a:srgbClr val="C0176D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4EA16F59-4927-BF4C-9335-A660FAC0CC95}"/>
              </a:ext>
            </a:extLst>
          </p:cNvPr>
          <p:cNvSpPr txBox="1"/>
          <p:nvPr/>
        </p:nvSpPr>
        <p:spPr>
          <a:xfrm>
            <a:off x="3161286" y="1474925"/>
            <a:ext cx="151313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95000"/>
                  </a:schemeClr>
                </a:solidFill>
                <a:latin typeface="Franklin Gothic Book" panose="020B0503020102020204" pitchFamily="34" charset="0"/>
              </a:rPr>
              <a:t>KPI</a:t>
            </a: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8A9E3CBB-4EEC-594B-BBFD-8E4427C937E8}"/>
              </a:ext>
            </a:extLst>
          </p:cNvPr>
          <p:cNvSpPr txBox="1"/>
          <p:nvPr/>
        </p:nvSpPr>
        <p:spPr>
          <a:xfrm>
            <a:off x="2854959" y="1984916"/>
            <a:ext cx="151313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95000"/>
                  </a:schemeClr>
                </a:solidFill>
                <a:latin typeface="Franklin Gothic Book" panose="020B0503020102020204" pitchFamily="34" charset="0"/>
              </a:rPr>
              <a:t>ROI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6514EA8-C728-5348-BE7C-B6FE3D683839}"/>
              </a:ext>
            </a:extLst>
          </p:cNvPr>
          <p:cNvSpPr txBox="1"/>
          <p:nvPr/>
        </p:nvSpPr>
        <p:spPr>
          <a:xfrm>
            <a:off x="4316455" y="1228021"/>
            <a:ext cx="162008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Franklin Gothic Book" panose="020B0503020102020204" pitchFamily="34" charset="0"/>
              </a:rPr>
              <a:t>How we have the right metrics for the right behavior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A2EA7BF3-E7A0-BC4A-92B1-A1211E54ADFB}"/>
              </a:ext>
            </a:extLst>
          </p:cNvPr>
          <p:cNvSpPr txBox="1"/>
          <p:nvPr/>
        </p:nvSpPr>
        <p:spPr>
          <a:xfrm>
            <a:off x="3883160" y="2225102"/>
            <a:ext cx="9213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Franklin Gothic Book" panose="020B0503020102020204" pitchFamily="34" charset="0"/>
              </a:rPr>
              <a:t>How do we separate people performance from the market- “wheat from shaft”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64CBB5E6-AF48-344F-A978-69B796D575C8}"/>
              </a:ext>
            </a:extLst>
          </p:cNvPr>
          <p:cNvSpPr txBox="1"/>
          <p:nvPr/>
        </p:nvSpPr>
        <p:spPr>
          <a:xfrm>
            <a:off x="4727573" y="4609311"/>
            <a:ext cx="99552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Franklin Gothic Book" panose="020B0503020102020204" pitchFamily="34" charset="0"/>
              </a:rPr>
              <a:t>How to build skills to mastery with teams &amp; leadership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5C2BB70F-FA93-0241-B4FB-2B2CCF910CAF}"/>
              </a:ext>
            </a:extLst>
          </p:cNvPr>
          <p:cNvSpPr txBox="1"/>
          <p:nvPr/>
        </p:nvSpPr>
        <p:spPr>
          <a:xfrm>
            <a:off x="7448499" y="2480806"/>
            <a:ext cx="162008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Franklin Gothic Book" panose="020B0503020102020204" pitchFamily="34" charset="0"/>
              </a:rPr>
              <a:t>Single source of financial detail, strategy and reporting 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35F20BAC-2462-B24A-8AD4-A0E03D3D1C72}"/>
              </a:ext>
            </a:extLst>
          </p:cNvPr>
          <p:cNvSpPr txBox="1"/>
          <p:nvPr/>
        </p:nvSpPr>
        <p:spPr>
          <a:xfrm>
            <a:off x="3536779" y="3898736"/>
            <a:ext cx="89582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Franklin Gothic Book" panose="020B0503020102020204" pitchFamily="34" charset="0"/>
              </a:rPr>
              <a:t>Performance Plans for revenue built off of Operational mindset</a:t>
            </a:r>
          </a:p>
          <a:p>
            <a:endParaRPr lang="en-US" sz="1000" dirty="0">
              <a:latin typeface="Franklin Gothic Book" panose="020B0503020102020204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17EE18C2-B239-5F4F-94CE-B5686327093A}"/>
              </a:ext>
            </a:extLst>
          </p:cNvPr>
          <p:cNvSpPr txBox="1"/>
          <p:nvPr/>
        </p:nvSpPr>
        <p:spPr>
          <a:xfrm>
            <a:off x="6820387" y="1354168"/>
            <a:ext cx="162008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Franklin Gothic Book" panose="020B0503020102020204" pitchFamily="34" charset="0"/>
              </a:rPr>
              <a:t>Teams have difficulty</a:t>
            </a:r>
          </a:p>
          <a:p>
            <a:r>
              <a:rPr lang="en-US" sz="1000" dirty="0">
                <a:latin typeface="Franklin Gothic Book" panose="020B0503020102020204" pitchFamily="34" charset="0"/>
              </a:rPr>
              <a:t>Applying financial goals to strategy 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726377E4-F343-D74A-B29D-D4BB3AC10A8A}"/>
              </a:ext>
            </a:extLst>
          </p:cNvPr>
          <p:cNvSpPr txBox="1"/>
          <p:nvPr/>
        </p:nvSpPr>
        <p:spPr>
          <a:xfrm>
            <a:off x="6839652" y="4720376"/>
            <a:ext cx="8131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Franklin Gothic Book" panose="020B0503020102020204" pitchFamily="34" charset="0"/>
              </a:rPr>
              <a:t>Legacy processes that don’t work today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938EF15-6275-2A43-82A9-F20166A1AD82}"/>
              </a:ext>
            </a:extLst>
          </p:cNvPr>
          <p:cNvSpPr txBox="1"/>
          <p:nvPr/>
        </p:nvSpPr>
        <p:spPr>
          <a:xfrm>
            <a:off x="7799202" y="3940729"/>
            <a:ext cx="10363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Franklin Gothic Book" panose="020B0503020102020204" pitchFamily="34" charset="0"/>
              </a:rPr>
              <a:t>Revenue pillars are silos and focused on how we sell vs. customers </a:t>
            </a:r>
          </a:p>
          <a:p>
            <a:r>
              <a:rPr lang="en-US" sz="1000" dirty="0">
                <a:latin typeface="Franklin Gothic Book" panose="020B0503020102020204" pitchFamily="34" charset="0"/>
              </a:rPr>
              <a:t>buy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5B51A6-566B-1D4C-AC6D-226173ADD8BE}"/>
              </a:ext>
            </a:extLst>
          </p:cNvPr>
          <p:cNvSpPr txBox="1"/>
          <p:nvPr/>
        </p:nvSpPr>
        <p:spPr>
          <a:xfrm>
            <a:off x="6049129" y="32051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9143CF-14EF-4846-9610-F638CE8558B7}"/>
              </a:ext>
            </a:extLst>
          </p:cNvPr>
          <p:cNvSpPr txBox="1"/>
          <p:nvPr/>
        </p:nvSpPr>
        <p:spPr>
          <a:xfrm rot="18905018">
            <a:off x="2597827" y="1010647"/>
            <a:ext cx="1527767" cy="361845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r>
              <a:rPr lang="en-US" dirty="0">
                <a:latin typeface="Franklin Gothic Book" panose="020B0503020102020204" pitchFamily="34" charset="0"/>
              </a:rPr>
              <a:t>Brand Vision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21EAD7CE-36B1-5341-9D0D-734093EF33E6}"/>
              </a:ext>
            </a:extLst>
          </p:cNvPr>
          <p:cNvSpPr txBox="1"/>
          <p:nvPr/>
        </p:nvSpPr>
        <p:spPr>
          <a:xfrm rot="3654284">
            <a:off x="8375199" y="1472316"/>
            <a:ext cx="1527767" cy="361845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r>
              <a:rPr lang="en-US" dirty="0">
                <a:latin typeface="Franklin Gothic Book" panose="020B0503020102020204" pitchFamily="34" charset="0"/>
              </a:rPr>
              <a:t>Brand Vision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5513DDA3-1E13-F945-B3A7-5B6BB3EAE233}"/>
              </a:ext>
            </a:extLst>
          </p:cNvPr>
          <p:cNvSpPr txBox="1"/>
          <p:nvPr/>
        </p:nvSpPr>
        <p:spPr>
          <a:xfrm rot="7895845">
            <a:off x="8053882" y="5537871"/>
            <a:ext cx="1527767" cy="361845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r>
              <a:rPr lang="en-US" dirty="0">
                <a:latin typeface="Franklin Gothic Book" panose="020B0503020102020204" pitchFamily="34" charset="0"/>
              </a:rPr>
              <a:t>Brand Vision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CF29E5C3-0521-9E40-A91C-517104F7861E}"/>
              </a:ext>
            </a:extLst>
          </p:cNvPr>
          <p:cNvSpPr txBox="1"/>
          <p:nvPr/>
        </p:nvSpPr>
        <p:spPr>
          <a:xfrm rot="14519132">
            <a:off x="2252910" y="5059406"/>
            <a:ext cx="1527767" cy="361845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r>
              <a:rPr lang="en-US" dirty="0">
                <a:latin typeface="Franklin Gothic Book" panose="020B0503020102020204" pitchFamily="34" charset="0"/>
              </a:rPr>
              <a:t>Brand Vision</a:t>
            </a:r>
          </a:p>
        </p:txBody>
      </p:sp>
    </p:spTree>
    <p:extLst>
      <p:ext uri="{BB962C8B-B14F-4D97-AF65-F5344CB8AC3E}">
        <p14:creationId xmlns:p14="http://schemas.microsoft.com/office/powerpoint/2010/main" val="4819863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701</TotalTime>
  <Words>263</Words>
  <Application>Microsoft Macintosh PowerPoint</Application>
  <PresentationFormat>Widescreen</PresentationFormat>
  <Paragraphs>74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Franklin Gothic Book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Kate Burda</dc:creator>
  <cp:lastModifiedBy>Kate Burda</cp:lastModifiedBy>
  <cp:revision>40</cp:revision>
  <dcterms:created xsi:type="dcterms:W3CDTF">2019-05-01T20:20:54Z</dcterms:created>
  <dcterms:modified xsi:type="dcterms:W3CDTF">2020-05-08T18:52:17Z</dcterms:modified>
</cp:coreProperties>
</file>